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72" r:id="rId3"/>
    <p:sldId id="335" r:id="rId4"/>
    <p:sldId id="336" r:id="rId5"/>
    <p:sldId id="337" r:id="rId6"/>
    <p:sldId id="327" r:id="rId7"/>
    <p:sldId id="330" r:id="rId8"/>
    <p:sldId id="328" r:id="rId9"/>
    <p:sldId id="329" r:id="rId10"/>
    <p:sldId id="331" r:id="rId11"/>
    <p:sldId id="334" r:id="rId12"/>
    <p:sldId id="338" r:id="rId13"/>
    <p:sldId id="333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7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A8EC7-0900-4429-BF61-84148F9C3CEB}" type="datetimeFigureOut">
              <a:rPr lang="ko-KR" altLang="en-US" smtClean="0"/>
              <a:t>2021-04-14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2FAE1-2C8A-4343-913D-3064B55A9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28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69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47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9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8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05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01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941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7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357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231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138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910D9-7DC7-884E-A93E-827E6B71C3C3}" type="slidenum"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35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5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8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7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19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43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0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0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55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99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83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0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5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45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40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4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5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4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2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9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7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9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0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2021-04-14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0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72705" y="292759"/>
            <a:ext cx="8192185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1" name="사각형: 둥근 모서리 5">
            <a:extLst>
              <a:ext uri="{FF2B5EF4-FFF2-40B4-BE49-F238E27FC236}">
                <a16:creationId xmlns="" xmlns:a16="http://schemas.microsoft.com/office/drawing/2014/main" id="{96FD97E2-F042-487D-A81D-279A29AA8465}"/>
              </a:ext>
            </a:extLst>
          </p:cNvPr>
          <p:cNvSpPr/>
          <p:nvPr/>
        </p:nvSpPr>
        <p:spPr>
          <a:xfrm>
            <a:off x="1481464" y="4490719"/>
            <a:ext cx="5774663" cy="11192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A7D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ko-KR" altLang="en-US" sz="3200" b="1" dirty="0" smtClean="0">
                <a:solidFill>
                  <a:srgbClr val="CA7D88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학습 콘텐츠 </a:t>
            </a:r>
            <a:r>
              <a:rPr kumimoji="1" lang="en-US" altLang="ko-KR" sz="3200" b="1" dirty="0" smtClean="0">
                <a:solidFill>
                  <a:srgbClr val="CA7D88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kumimoji="1" lang="en-US" altLang="ko-KR" sz="3200" b="1" dirty="0" smtClean="0">
                <a:solidFill>
                  <a:srgbClr val="CA7D88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Study material</a:t>
            </a:r>
            <a:r>
              <a:rPr kumimoji="1" lang="en-US" altLang="ja-JP" sz="3200" b="1" dirty="0" smtClean="0">
                <a:solidFill>
                  <a:srgbClr val="CA7D88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)</a:t>
            </a:r>
            <a:endParaRPr kumimoji="1" lang="ko-KR" altLang="en-US" sz="3200" b="1" dirty="0">
              <a:solidFill>
                <a:srgbClr val="CA7D88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pic>
        <p:nvPicPr>
          <p:cNvPr id="6" name="그림 5" descr="텍스트이(가) 표시된 사진&#10;&#10;자동 생성된 설명">
            <a:extLst>
              <a:ext uri="{FF2B5EF4-FFF2-40B4-BE49-F238E27FC236}">
                <a16:creationId xmlns="" xmlns:a16="http://schemas.microsoft.com/office/drawing/2014/main" id="{AF2923E7-47D2-49E4-A9FC-A184DF465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46" y="898219"/>
            <a:ext cx="6286500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0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75"/>
    </mc:Choice>
    <mc:Fallback xmlns="">
      <p:transition spd="slow" advTm="109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52418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70568" y="527529"/>
            <a:ext cx="3367079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이어읽기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(Liaison)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463" y="3540973"/>
            <a:ext cx="7955970" cy="1944793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544463" y="1560157"/>
            <a:ext cx="7924852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When final consonants are followed by vowels, 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they are pronounced as a liaison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150231" y="3611609"/>
            <a:ext cx="682220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200" dirty="0">
                <a:solidFill>
                  <a:prstClr val="black"/>
                </a:solidFill>
              </a:rPr>
              <a:t>한국어 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한구거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눈을 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누늘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꽃이 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꼬치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200" dirty="0" smtClean="0">
                <a:solidFill>
                  <a:prstClr val="black"/>
                </a:solidFill>
              </a:rPr>
              <a:t>있어요 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이써요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읽어요 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일거요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2200" dirty="0" smtClean="0">
                <a:solidFill>
                  <a:prstClr val="black"/>
                </a:solidFill>
              </a:rPr>
              <a:t>넓어요 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널버요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좋아요 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조아요</a:t>
            </a:r>
            <a:r>
              <a:rPr lang="en-US" altLang="ko-KR" sz="2200" dirty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52418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70568" y="527529"/>
            <a:ext cx="3367079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경음화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(Fortis)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749" y="4180569"/>
            <a:ext cx="7955970" cy="194479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3644" y="4284211"/>
            <a:ext cx="6706181" cy="1737511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979274" y="1153982"/>
            <a:ext cx="9154925" cy="2566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When a final consonant is voiceless, the backward sound is 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changed to heavy sounds when it joins with a voiceless sound. 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In other words in case of  the final consonants are</a:t>
            </a:r>
            <a:r>
              <a:rPr lang="ja-JP" altLang="en-US" sz="2200" dirty="0" smtClean="0">
                <a:solidFill>
                  <a:prstClr val="black"/>
                </a:solidFill>
              </a:rPr>
              <a:t>「</a:t>
            </a:r>
            <a:r>
              <a:rPr lang="ja-JP" altLang="en-US" sz="2200" dirty="0">
                <a:solidFill>
                  <a:prstClr val="black"/>
                </a:solidFill>
              </a:rPr>
              <a:t>ㄱ、 ㄷ、 ㅂ</a:t>
            </a:r>
            <a:r>
              <a:rPr lang="ja-JP" altLang="en-US" sz="2200" dirty="0" smtClean="0">
                <a:solidFill>
                  <a:prstClr val="black"/>
                </a:solidFill>
              </a:rPr>
              <a:t>」</a:t>
            </a:r>
            <a:r>
              <a:rPr lang="en-US" altLang="ja-JP" sz="2200" dirty="0" smtClean="0">
                <a:solidFill>
                  <a:prstClr val="black"/>
                </a:solidFill>
              </a:rPr>
              <a:t>and they join with </a:t>
            </a:r>
            <a:r>
              <a:rPr lang="ja-JP" altLang="en-US" sz="2200" dirty="0" smtClean="0">
                <a:solidFill>
                  <a:prstClr val="black"/>
                </a:solidFill>
              </a:rPr>
              <a:t>「</a:t>
            </a:r>
            <a:r>
              <a:rPr lang="ko-KR" altLang="en-US" sz="2200" dirty="0" err="1">
                <a:solidFill>
                  <a:prstClr val="black"/>
                </a:solidFill>
              </a:rPr>
              <a:t>ㄱ</a:t>
            </a:r>
            <a:r>
              <a:rPr lang="ja-JP" altLang="en-US" sz="2200" dirty="0" smtClean="0">
                <a:solidFill>
                  <a:prstClr val="black"/>
                </a:solidFill>
              </a:rPr>
              <a:t>、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ㄷ</a:t>
            </a:r>
            <a:r>
              <a:rPr lang="ja-JP" altLang="en-US" sz="2200" dirty="0" smtClean="0">
                <a:solidFill>
                  <a:prstClr val="black"/>
                </a:solidFill>
              </a:rPr>
              <a:t>、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ㅂ</a:t>
            </a:r>
            <a:r>
              <a:rPr lang="en-US" altLang="ko-KR" sz="2200" dirty="0" smtClean="0">
                <a:solidFill>
                  <a:prstClr val="black"/>
                </a:solidFill>
              </a:rPr>
              <a:t>,  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ㅅ</a:t>
            </a:r>
            <a:r>
              <a:rPr lang="en-US" altLang="ko-KR" sz="2200" dirty="0" smtClean="0">
                <a:solidFill>
                  <a:prstClr val="black"/>
                </a:solidFill>
              </a:rPr>
              <a:t>,  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ㅈ</a:t>
            </a:r>
            <a:r>
              <a:rPr lang="ja-JP" altLang="en-US" sz="2200" dirty="0" smtClean="0">
                <a:solidFill>
                  <a:prstClr val="black"/>
                </a:solidFill>
              </a:rPr>
              <a:t>」</a:t>
            </a:r>
            <a:r>
              <a:rPr lang="en-US" altLang="ja-JP" sz="2200" dirty="0" smtClean="0">
                <a:solidFill>
                  <a:prstClr val="black"/>
                </a:solidFill>
              </a:rPr>
              <a:t>, the </a:t>
            </a:r>
            <a:r>
              <a:rPr lang="en-US" altLang="ko-KR" sz="2200" dirty="0" smtClean="0">
                <a:solidFill>
                  <a:prstClr val="black"/>
                </a:solidFill>
              </a:rPr>
              <a:t>backward</a:t>
            </a:r>
            <a:r>
              <a:rPr lang="ko-KR" altLang="en-US" sz="2200" dirty="0" smtClean="0">
                <a:solidFill>
                  <a:prstClr val="black"/>
                </a:solidFill>
              </a:rPr>
              <a:t> </a:t>
            </a:r>
            <a:r>
              <a:rPr lang="en-US" altLang="ko-KR" sz="2200" dirty="0" smtClean="0">
                <a:solidFill>
                  <a:prstClr val="black"/>
                </a:solidFill>
              </a:rPr>
              <a:t>sound is changed </a:t>
            </a:r>
            <a:r>
              <a:rPr lang="en-US" altLang="ko-KR" sz="2200" dirty="0" err="1" smtClean="0">
                <a:solidFill>
                  <a:prstClr val="black"/>
                </a:solidFill>
              </a:rPr>
              <a:t>fortis</a:t>
            </a:r>
            <a:r>
              <a:rPr lang="en-US" altLang="ja-JP" sz="2200" dirty="0" smtClean="0">
                <a:solidFill>
                  <a:prstClr val="black"/>
                </a:solidFill>
              </a:rPr>
              <a:t>.</a:t>
            </a:r>
            <a:endParaRPr lang="ja-JP" alt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52418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16889" y="518722"/>
            <a:ext cx="4958487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0051" y="1441632"/>
            <a:ext cx="7273371" cy="1561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If a final consonant joins with another consonant, 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final consonants of</a:t>
            </a:r>
            <a:r>
              <a:rPr lang="ja-JP" altLang="en-US" sz="2200" dirty="0" smtClean="0">
                <a:solidFill>
                  <a:prstClr val="black"/>
                </a:solidFill>
              </a:rPr>
              <a:t>「</a:t>
            </a:r>
            <a:r>
              <a:rPr lang="ja-JP" altLang="en-US" sz="2200" dirty="0">
                <a:solidFill>
                  <a:prstClr val="black"/>
                </a:solidFill>
              </a:rPr>
              <a:t>ㄱ、 ㄷ、 ㅂ</a:t>
            </a:r>
            <a:r>
              <a:rPr lang="ja-JP" altLang="en-US" sz="2200" dirty="0" smtClean="0">
                <a:solidFill>
                  <a:prstClr val="black"/>
                </a:solidFill>
              </a:rPr>
              <a:t>」</a:t>
            </a:r>
            <a:r>
              <a:rPr lang="en-US" altLang="ja-JP" sz="2200" dirty="0" smtClean="0">
                <a:solidFill>
                  <a:prstClr val="black"/>
                </a:solidFill>
              </a:rPr>
              <a:t>are changed  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2200" dirty="0" smtClean="0">
                <a:solidFill>
                  <a:prstClr val="black"/>
                </a:solidFill>
              </a:rPr>
              <a:t>into</a:t>
            </a:r>
            <a:r>
              <a:rPr lang="ja-JP" altLang="en-US" sz="2200" dirty="0" smtClean="0">
                <a:solidFill>
                  <a:prstClr val="black"/>
                </a:solidFill>
              </a:rPr>
              <a:t>「</a:t>
            </a:r>
            <a:r>
              <a:rPr lang="ja-JP" altLang="en-US" sz="2200" dirty="0">
                <a:solidFill>
                  <a:prstClr val="black"/>
                </a:solidFill>
              </a:rPr>
              <a:t>ㅇ、 ㄴ、 ㅁ」 </a:t>
            </a:r>
            <a:r>
              <a:rPr lang="en-US" altLang="ja-JP" sz="2200" dirty="0" smtClean="0">
                <a:solidFill>
                  <a:prstClr val="black"/>
                </a:solidFill>
              </a:rPr>
              <a:t>in front of</a:t>
            </a:r>
            <a:r>
              <a:rPr lang="ja-JP" altLang="en-US" sz="2200" dirty="0" smtClean="0">
                <a:solidFill>
                  <a:prstClr val="black"/>
                </a:solidFill>
              </a:rPr>
              <a:t>「ㄴ、 </a:t>
            </a:r>
            <a:r>
              <a:rPr lang="ja-JP" altLang="en-US" sz="2200" dirty="0">
                <a:solidFill>
                  <a:prstClr val="black"/>
                </a:solidFill>
              </a:rPr>
              <a:t>ㅁ</a:t>
            </a:r>
            <a:r>
              <a:rPr lang="ja-JP" altLang="en-US" sz="2200" dirty="0" smtClean="0">
                <a:solidFill>
                  <a:prstClr val="black"/>
                </a:solidFill>
              </a:rPr>
              <a:t>」</a:t>
            </a:r>
            <a:r>
              <a:rPr lang="en-US" altLang="ja-JP" sz="2200" dirty="0" smtClean="0">
                <a:solidFill>
                  <a:prstClr val="black"/>
                </a:solidFill>
              </a:rPr>
              <a:t>.</a:t>
            </a:r>
            <a:endParaRPr lang="ja-JP" altLang="en-US" sz="2200" dirty="0">
              <a:solidFill>
                <a:prstClr val="black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583578" y="3714195"/>
            <a:ext cx="7946318" cy="2179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714197" y="3645798"/>
            <a:ext cx="7946318" cy="2179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493" y="3629473"/>
            <a:ext cx="6803726" cy="2127688"/>
          </a:xfrm>
          <a:prstGeom prst="rect">
            <a:avLst/>
          </a:prstGeom>
        </p:spPr>
      </p:pic>
      <p:sp>
        <p:nvSpPr>
          <p:cNvPr id="14" name="오각형[P] 9"/>
          <p:cNvSpPr/>
          <p:nvPr/>
        </p:nvSpPr>
        <p:spPr>
          <a:xfrm>
            <a:off x="116888" y="518722"/>
            <a:ext cx="5439850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자음동화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(Consonant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assimilation)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963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9689" y="3015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5883" y="477758"/>
            <a:ext cx="2877160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동사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(Verb</a:t>
            </a:r>
            <a:r>
              <a:rPr lang="en-US" altLang="ko-KR" sz="2400" dirty="0" smtClean="0"/>
              <a:t>)</a:t>
            </a:r>
            <a:endParaRPr kumimoji="1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89049" y="1382885"/>
            <a:ext cx="3372035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가다</a:t>
            </a:r>
            <a:r>
              <a:rPr lang="ko-KR" altLang="ko-KR" sz="2400" kern="100" dirty="0" smtClean="0">
                <a:latin typeface="+mn-ea"/>
                <a:cs typeface="바탕체" panose="02030609000101010101" pitchFamily="17" charset="-127"/>
              </a:rPr>
              <a:t>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 to go               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>
                <a:latin typeface="+mn-ea"/>
                <a:ea typeface="Apple SD Gothic Neo SemiBold"/>
                <a:cs typeface="바탕체" panose="02030609000101010101" pitchFamily="17" charset="-127"/>
              </a:rPr>
              <a:t>사다</a:t>
            </a:r>
            <a:r>
              <a:rPr lang="ko-KR" altLang="ko-KR" sz="2400" kern="100" dirty="0">
                <a:latin typeface="+mn-ea"/>
                <a:cs typeface="바탕체" panose="02030609000101010101" pitchFamily="17" charset="-127"/>
              </a:rPr>
              <a:t> </a:t>
            </a:r>
            <a:r>
              <a:rPr lang="en-US" altLang="ko-KR" sz="2400" kern="100" dirty="0">
                <a:latin typeface="+mn-ea"/>
                <a:cs typeface="바탕체" panose="02030609000101010101" pitchFamily="17" charset="-127"/>
              </a:rPr>
              <a:t>    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buy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>
                <a:latin typeface="+mn-ea"/>
                <a:ea typeface="Apple SD Gothic Neo SemiBold"/>
                <a:cs typeface="바탕체" panose="02030609000101010101" pitchFamily="17" charset="-127"/>
              </a:rPr>
              <a:t>자다</a:t>
            </a:r>
            <a:r>
              <a:rPr lang="en-US" altLang="ko-KR" sz="2400" kern="100" dirty="0">
                <a:latin typeface="+mn-ea"/>
                <a:cs typeface="바탕체" panose="02030609000101010101" pitchFamily="17" charset="-127"/>
              </a:rPr>
              <a:t>     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sleep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>
                <a:latin typeface="+mn-ea"/>
                <a:ea typeface="Apple SD Gothic Neo SemiBold"/>
                <a:cs typeface="바탕체" panose="02030609000101010101" pitchFamily="17" charset="-127"/>
              </a:rPr>
              <a:t>만나다</a:t>
            </a:r>
            <a:r>
              <a:rPr lang="en-US" altLang="ko-KR" sz="2800" kern="100" dirty="0">
                <a:latin typeface="+mn-ea"/>
                <a:cs typeface="바탕체" panose="02030609000101010101" pitchFamily="17" charset="-127"/>
              </a:rPr>
              <a:t> </a:t>
            </a:r>
            <a:r>
              <a:rPr lang="en-US" altLang="ko-KR" sz="2400" kern="100" dirty="0">
                <a:latin typeface="+mn-ea"/>
                <a:cs typeface="바탕체" panose="02030609000101010101" pitchFamily="17" charset="-127"/>
              </a:rPr>
              <a:t> 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meet           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받다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  to receive            </a:t>
            </a:r>
            <a:endParaRPr lang="ko-KR" altLang="ko-KR" sz="2400" kern="100" dirty="0" smtClean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쓰다</a:t>
            </a:r>
            <a:r>
              <a:rPr lang="ko-KR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</a:t>
            </a:r>
            <a:r>
              <a:rPr lang="en-US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     to write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</a:t>
            </a:r>
            <a:r>
              <a:rPr lang="en-US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            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67620" y="1382886"/>
            <a:ext cx="3512712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오다</a:t>
            </a:r>
            <a:r>
              <a:rPr lang="ko-KR" altLang="ko-KR" sz="2400" kern="100" dirty="0" smtClean="0">
                <a:latin typeface="+mn-ea"/>
                <a:cs typeface="바탕체" panose="02030609000101010101" pitchFamily="17" charset="-127"/>
              </a:rPr>
              <a:t>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to come</a:t>
            </a:r>
            <a:r>
              <a:rPr lang="ja-JP" altLang="ko-KR" sz="2400" kern="100" dirty="0" smtClean="0">
                <a:latin typeface="+mn-ea"/>
                <a:cs typeface="바탕체" panose="02030609000101010101" pitchFamily="17" charset="-127"/>
              </a:rPr>
              <a:t> 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보다</a:t>
            </a:r>
            <a:r>
              <a:rPr lang="ko-KR" altLang="ko-KR" sz="2800" kern="100" dirty="0" smtClean="0">
                <a:latin typeface="+mn-ea"/>
                <a:ea typeface="Apple SD Gothic Neo SemiBold"/>
                <a:cs typeface="새굴림" panose="02030600000101010101" pitchFamily="18" charset="-127"/>
              </a:rPr>
              <a:t> </a:t>
            </a:r>
            <a:r>
              <a:rPr lang="ko-KR" altLang="ko-KR" sz="2400" kern="100" dirty="0" smtClean="0">
                <a:latin typeface="+mn-ea"/>
                <a:cs typeface="새굴림" panose="02030600000101010101" pitchFamily="18" charset="-127"/>
              </a:rPr>
              <a:t> </a:t>
            </a:r>
            <a:r>
              <a:rPr lang="en-US" altLang="ko-KR" sz="2400" kern="100" dirty="0" smtClean="0">
                <a:latin typeface="+mn-ea"/>
                <a:cs typeface="새굴림" panose="02030600000101010101" pitchFamily="18" charset="-127"/>
              </a:rPr>
              <a:t>     to see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타다</a:t>
            </a:r>
            <a:r>
              <a:rPr lang="ko-KR" altLang="ko-KR" sz="2400" kern="100" dirty="0" smtClean="0">
                <a:latin typeface="+mn-ea"/>
                <a:cs typeface="바탕체" panose="02030609000101010101" pitchFamily="17" charset="-127"/>
              </a:rPr>
              <a:t>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</a:t>
            </a:r>
            <a:r>
              <a:rPr lang="en-US" altLang="ko-KR" sz="2400" kern="100" dirty="0" smtClean="0">
                <a:latin typeface="+mn-ea"/>
                <a:cs typeface="새굴림" panose="02030600000101010101" pitchFamily="18" charset="-127"/>
              </a:rPr>
              <a:t>  to ride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앉다</a:t>
            </a:r>
            <a:r>
              <a:rPr lang="en-US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sit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쉬다</a:t>
            </a:r>
            <a:r>
              <a:rPr lang="ko-KR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</a:t>
            </a:r>
            <a:r>
              <a:rPr lang="en-US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     to rest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먹다</a:t>
            </a:r>
            <a:r>
              <a:rPr lang="en-US" altLang="ko-KR" sz="24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  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ea typeface="Apple SD Gothic Neo SemiBold"/>
                <a:cs typeface="Times New Roman" panose="02020603050405020304" pitchFamily="18" charset="0"/>
              </a:rPr>
              <a:t>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eat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3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9689" y="328409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5883" y="477758"/>
            <a:ext cx="2877160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동사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Verb)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98237" y="1160942"/>
            <a:ext cx="381782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읽다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     to read               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주다</a:t>
            </a:r>
            <a:r>
              <a:rPr lang="en-US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      to give              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배우다</a:t>
            </a:r>
            <a:r>
              <a:rPr lang="ko-KR" altLang="ko-KR" sz="2400" kern="100" dirty="0" smtClean="0">
                <a:latin typeface="+mn-ea"/>
                <a:cs typeface="바탕체" panose="02030609000101010101" pitchFamily="17" charset="-127"/>
              </a:rPr>
              <a:t>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   to learn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>
                <a:latin typeface="+mn-ea"/>
                <a:ea typeface="Apple SD Gothic Neo SemiBold"/>
                <a:cs typeface="바탕체" panose="02030609000101010101" pitchFamily="17" charset="-127"/>
              </a:rPr>
              <a:t>기다리다 </a:t>
            </a:r>
            <a:r>
              <a:rPr lang="ko-KR" altLang="ko-KR" sz="2400" kern="100" dirty="0">
                <a:latin typeface="+mn-ea"/>
                <a:cs typeface="바탕체" panose="02030609000101010101" pitchFamily="17" charset="-127"/>
              </a:rPr>
              <a:t>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to wait               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말하다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    to speak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>
                <a:latin typeface="+mn-ea"/>
                <a:ea typeface="Apple SD Gothic Neo SemiBold"/>
                <a:cs typeface="바탕체" panose="02030609000101010101" pitchFamily="17" charset="-127"/>
              </a:rPr>
              <a:t>운동하다</a:t>
            </a:r>
            <a:r>
              <a:rPr lang="ko-KR" altLang="ko-KR" sz="2400" kern="100" dirty="0">
                <a:latin typeface="+mn-ea"/>
                <a:cs typeface="바탕체" panose="02030609000101010101" pitchFamily="17" charset="-127"/>
              </a:rPr>
              <a:t> 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to exercise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>
                <a:latin typeface="+mn-ea"/>
                <a:ea typeface="Apple SD Gothic Neo SemiBold"/>
                <a:cs typeface="바탕체" panose="02030609000101010101" pitchFamily="17" charset="-127"/>
              </a:rPr>
              <a:t>이야기하다</a:t>
            </a:r>
            <a:r>
              <a:rPr lang="ko-KR" altLang="ko-KR" sz="2400" kern="100" dirty="0">
                <a:solidFill>
                  <a:srgbClr val="999999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Times New Roman" panose="02020603050405020304" pitchFamily="18" charset="0"/>
              </a:rPr>
              <a:t>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talk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893718" y="1160942"/>
            <a:ext cx="3619560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입다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  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wear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마시다</a:t>
            </a:r>
            <a:r>
              <a:rPr lang="ko-KR" altLang="ko-KR" sz="2400" kern="100" dirty="0" smtClean="0">
                <a:latin typeface="+mn-ea"/>
                <a:cs typeface="바탕체" panose="02030609000101010101" pitchFamily="17" charset="-127"/>
              </a:rPr>
              <a:t>   </a:t>
            </a:r>
            <a:r>
              <a:rPr lang="ko-KR" altLang="ko-KR" sz="2400" kern="100" dirty="0" smtClean="0">
                <a:solidFill>
                  <a:srgbClr val="999999"/>
                </a:solidFill>
                <a:latin typeface="+mn-ea"/>
                <a:cs typeface="새굴림" panose="02030600000101010101" pitchFamily="18" charset="-127"/>
              </a:rPr>
              <a:t>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새굴림" panose="02030600000101010101" pitchFamily="18" charset="-127"/>
              </a:rPr>
              <a:t> </a:t>
            </a:r>
            <a:r>
              <a:rPr lang="en-US" altLang="ko-KR" sz="2400" kern="100" dirty="0" smtClean="0">
                <a:latin typeface="+mn-ea"/>
                <a:cs typeface="새굴림" panose="02030600000101010101" pitchFamily="18" charset="-127"/>
              </a:rPr>
              <a:t>to drink 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가르치다</a:t>
            </a:r>
            <a:r>
              <a:rPr lang="ko-KR" altLang="ko-KR" sz="2400" kern="100" dirty="0" smtClean="0">
                <a:solidFill>
                  <a:srgbClr val="999999"/>
                </a:solidFill>
                <a:latin typeface="+mn-ea"/>
                <a:cs typeface="새굴림" panose="02030600000101010101" pitchFamily="18" charset="-127"/>
              </a:rPr>
              <a:t>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새굴림" panose="02030600000101010101" pitchFamily="18" charset="-127"/>
              </a:rPr>
              <a:t> </a:t>
            </a:r>
            <a:r>
              <a:rPr lang="en-US" altLang="ko-KR" sz="2400" kern="100" dirty="0" smtClean="0">
                <a:latin typeface="+mn-ea"/>
                <a:cs typeface="새굴림" panose="02030600000101010101" pitchFamily="18" charset="-127"/>
              </a:rPr>
              <a:t>to teach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일하다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새굴림" panose="02030600000101010101" pitchFamily="18" charset="-127"/>
              </a:rPr>
              <a:t>   </a:t>
            </a:r>
            <a:r>
              <a:rPr lang="en-US" altLang="ko-KR" sz="2400" kern="100" dirty="0" smtClean="0">
                <a:latin typeface="+mn-ea"/>
                <a:cs typeface="새굴림" panose="02030600000101010101" pitchFamily="18" charset="-127"/>
              </a:rPr>
              <a:t>to work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공부하다</a:t>
            </a:r>
            <a:r>
              <a:rPr lang="ko-KR" altLang="ko-KR" sz="2400" kern="100" dirty="0" smtClean="0">
                <a:solidFill>
                  <a:srgbClr val="999999"/>
                </a:solidFill>
                <a:latin typeface="+mn-ea"/>
                <a:cs typeface="Times New Roman" panose="02020603050405020304" pitchFamily="18" charset="0"/>
              </a:rPr>
              <a:t> 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study 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kern="100" dirty="0" smtClean="0">
                <a:latin typeface="+mn-ea"/>
                <a:ea typeface="Apple SD Gothic Neo SemiBold"/>
                <a:cs typeface="바탕체" panose="02030609000101010101" pitchFamily="17" charset="-127"/>
              </a:rPr>
              <a:t>전화하다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  </a:t>
            </a:r>
            <a:r>
              <a:rPr lang="en-US" altLang="ko-KR" sz="2400" kern="100" dirty="0" smtClean="0">
                <a:solidFill>
                  <a:srgbClr val="999999"/>
                </a:solidFill>
                <a:latin typeface="+mn-ea"/>
                <a:cs typeface="Times New Roman" panose="02020603050405020304" pitchFamily="18" charset="0"/>
              </a:rPr>
              <a:t>  </a:t>
            </a:r>
            <a:r>
              <a:rPr lang="en-US" altLang="ko-KR" sz="2400" kern="100" dirty="0" smtClean="0">
                <a:latin typeface="+mn-ea"/>
                <a:cs typeface="바탕체" panose="02030609000101010101" pitchFamily="17" charset="-127"/>
              </a:rPr>
              <a:t>to call</a:t>
            </a:r>
            <a:endParaRPr lang="ko-KR" altLang="ko-KR" sz="2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0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87587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16812" y="1343340"/>
            <a:ext cx="425591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크다</a:t>
            </a:r>
            <a:r>
              <a:rPr lang="ko-KR" altLang="ko-KR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      big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>
                <a:latin typeface="+mn-ea"/>
                <a:ea typeface="Apple SD Gothic Neo SemiBold"/>
              </a:rPr>
              <a:t>많다</a:t>
            </a:r>
            <a:r>
              <a:rPr lang="en-US" altLang="ko-KR" sz="2800" dirty="0">
                <a:latin typeface="+mn-ea"/>
                <a:ea typeface="Apple SD Gothic Neo SemiBold"/>
              </a:rPr>
              <a:t>  </a:t>
            </a:r>
            <a:r>
              <a:rPr lang="en-US" altLang="ko-KR" sz="2400" dirty="0">
                <a:latin typeface="+mn-ea"/>
              </a:rPr>
              <a:t>       </a:t>
            </a:r>
            <a:r>
              <a:rPr lang="en-US" altLang="ko-KR" sz="2400" dirty="0" smtClean="0">
                <a:latin typeface="+mn-ea"/>
              </a:rPr>
              <a:t> a lot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atin typeface="+mn-ea"/>
                <a:ea typeface="Apple SD Gothic Neo SemiBold"/>
              </a:rPr>
              <a:t>(</a:t>
            </a:r>
            <a:r>
              <a:rPr lang="ko-KR" altLang="ko-KR" sz="2800" dirty="0">
                <a:latin typeface="+mn-ea"/>
                <a:ea typeface="Apple SD Gothic Neo SemiBold"/>
              </a:rPr>
              <a:t>날씨가</a:t>
            </a:r>
            <a:r>
              <a:rPr lang="en-US" altLang="ko-KR" sz="2800" dirty="0" smtClean="0">
                <a:latin typeface="+mn-ea"/>
                <a:ea typeface="Apple SD Gothic Neo SemiBold"/>
              </a:rPr>
              <a:t>)</a:t>
            </a:r>
            <a:r>
              <a:rPr lang="ko-KR" altLang="ko-KR" sz="2800" dirty="0" smtClean="0">
                <a:latin typeface="+mn-ea"/>
                <a:ea typeface="Apple SD Gothic Neo SemiBold"/>
              </a:rPr>
              <a:t>좋다 </a:t>
            </a:r>
            <a:r>
              <a:rPr lang="en-US" altLang="ko-KR" sz="2400" dirty="0" smtClean="0">
                <a:latin typeface="+mn-ea"/>
              </a:rPr>
              <a:t>(weather) nice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>
                <a:latin typeface="+mn-ea"/>
                <a:ea typeface="Apple SD Gothic Neo SemiBold"/>
              </a:rPr>
              <a:t>싸다 </a:t>
            </a:r>
            <a:r>
              <a:rPr lang="en-US" altLang="ko-KR" sz="2400" dirty="0">
                <a:latin typeface="+mn-ea"/>
              </a:rPr>
              <a:t>       </a:t>
            </a:r>
            <a:r>
              <a:rPr lang="en-US" altLang="ko-KR" sz="2400" dirty="0" smtClean="0">
                <a:latin typeface="+mn-ea"/>
              </a:rPr>
              <a:t>  cheap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>
                <a:latin typeface="+mn-ea"/>
                <a:ea typeface="Apple SD Gothic Neo SemiBold"/>
              </a:rPr>
              <a:t>맛있다</a:t>
            </a:r>
            <a:r>
              <a:rPr lang="ko-KR" altLang="ko-KR" sz="2400" dirty="0">
                <a:latin typeface="+mn-ea"/>
              </a:rPr>
              <a:t> </a:t>
            </a:r>
            <a:r>
              <a:rPr lang="en-US" altLang="ko-KR" sz="2400" dirty="0">
                <a:latin typeface="+mn-ea"/>
              </a:rPr>
              <a:t>      </a:t>
            </a:r>
            <a:r>
              <a:rPr lang="en-US" altLang="ko-KR" sz="2400" dirty="0" smtClean="0">
                <a:latin typeface="+mn-ea"/>
              </a:rPr>
              <a:t>delicious</a:t>
            </a:r>
            <a:endParaRPr lang="ko-KR" altLang="ko-KR" sz="2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재미있다</a:t>
            </a:r>
            <a:r>
              <a:rPr lang="ko-KR" altLang="ko-KR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interesting</a:t>
            </a:r>
            <a:endParaRPr lang="ko-KR" altLang="ko-KR" sz="2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쉽다</a:t>
            </a:r>
            <a:r>
              <a:rPr lang="en-US" altLang="ko-KR" sz="2800" dirty="0" smtClean="0">
                <a:latin typeface="+mn-ea"/>
                <a:ea typeface="Apple SD Gothic Neo SemiBold"/>
              </a:rPr>
              <a:t>     </a:t>
            </a:r>
            <a:r>
              <a:rPr lang="en-US" altLang="ko-KR" sz="2400" dirty="0" smtClean="0">
                <a:latin typeface="+mn-ea"/>
              </a:rPr>
              <a:t>     easy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788839" y="1343340"/>
            <a:ext cx="466035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작다 </a:t>
            </a:r>
            <a:r>
              <a:rPr lang="en-US" altLang="ko-KR" sz="2800" dirty="0" smtClean="0">
                <a:latin typeface="+mn-ea"/>
                <a:ea typeface="Apple SD Gothic Neo SemiBold"/>
              </a:rPr>
              <a:t> </a:t>
            </a:r>
            <a:r>
              <a:rPr lang="en-US" altLang="ko-KR" sz="2400" dirty="0" smtClean="0">
                <a:latin typeface="+mn-ea"/>
              </a:rPr>
              <a:t>        small</a:t>
            </a:r>
            <a:r>
              <a:rPr lang="ko-KR" altLang="ko-KR" sz="2400" dirty="0" smtClean="0">
                <a:latin typeface="+mn-ea"/>
              </a:rPr>
              <a:t> </a:t>
            </a:r>
            <a:endParaRPr lang="en-US" altLang="ko-KR" sz="2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적다</a:t>
            </a:r>
            <a:r>
              <a:rPr lang="ko-KR" altLang="ko-KR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       few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atin typeface="+mn-ea"/>
                <a:ea typeface="Apple SD Gothic Neo SemiBold"/>
              </a:rPr>
              <a:t>(</a:t>
            </a:r>
            <a:r>
              <a:rPr lang="ko-KR" altLang="ko-KR" sz="2800" dirty="0">
                <a:latin typeface="+mn-ea"/>
                <a:ea typeface="Apple SD Gothic Neo SemiBold"/>
              </a:rPr>
              <a:t>날씨가</a:t>
            </a:r>
            <a:r>
              <a:rPr lang="en-US" altLang="ko-KR" sz="2800" dirty="0">
                <a:latin typeface="+mn-ea"/>
                <a:ea typeface="Apple SD Gothic Neo SemiBold"/>
              </a:rPr>
              <a:t>)</a:t>
            </a:r>
            <a:r>
              <a:rPr lang="ko-KR" altLang="ko-KR" sz="2800" dirty="0">
                <a:latin typeface="+mn-ea"/>
                <a:ea typeface="Apple SD Gothic Neo SemiBold"/>
              </a:rPr>
              <a:t>나쁘다 </a:t>
            </a:r>
            <a:r>
              <a:rPr lang="en-US" altLang="ko-KR" sz="2400" dirty="0" smtClean="0">
                <a:latin typeface="+mn-ea"/>
              </a:rPr>
              <a:t>(weather) bad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비싸다</a:t>
            </a:r>
            <a:r>
              <a:rPr lang="ko-KR" altLang="ko-KR" sz="2400" dirty="0" smtClean="0">
                <a:latin typeface="+mn-ea"/>
              </a:rPr>
              <a:t>  </a:t>
            </a:r>
            <a:r>
              <a:rPr lang="en-US" altLang="ko-KR" sz="2400" dirty="0">
                <a:latin typeface="+mn-ea"/>
              </a:rPr>
              <a:t>     </a:t>
            </a:r>
            <a:r>
              <a:rPr lang="en-US" altLang="ko-KR" sz="2400" dirty="0" smtClean="0">
                <a:latin typeface="+mn-ea"/>
              </a:rPr>
              <a:t> expensive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맛없다</a:t>
            </a:r>
            <a:r>
              <a:rPr lang="ko-KR" altLang="ko-KR" sz="2400" dirty="0" smtClean="0">
                <a:latin typeface="+mn-ea"/>
              </a:rPr>
              <a:t>  </a:t>
            </a:r>
            <a:r>
              <a:rPr lang="en-US" altLang="ko-KR" sz="2400" dirty="0" smtClean="0">
                <a:latin typeface="+mn-ea"/>
              </a:rPr>
              <a:t>      </a:t>
            </a:r>
            <a:r>
              <a:rPr lang="en-US" altLang="ko-KR" sz="2400" dirty="0" smtClean="0">
                <a:latin typeface="+mn-ea"/>
              </a:rPr>
              <a:t>not delicious</a:t>
            </a:r>
            <a:r>
              <a:rPr lang="ja-JP" altLang="ko-KR" sz="2400" dirty="0" smtClean="0"/>
              <a:t> </a:t>
            </a:r>
            <a:endParaRPr lang="ko-KR" altLang="ko-KR" sz="2400" dirty="0"/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재미없다</a:t>
            </a:r>
            <a:r>
              <a:rPr lang="en-US" altLang="ko-KR" sz="2400" dirty="0" smtClean="0">
                <a:latin typeface="+mn-ea"/>
              </a:rPr>
              <a:t>     uninteresting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어렵다</a:t>
            </a:r>
            <a:r>
              <a:rPr lang="ko-KR" altLang="ko-KR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    difficult</a:t>
            </a:r>
          </a:p>
        </p:txBody>
      </p:sp>
      <p:sp>
        <p:nvSpPr>
          <p:cNvPr id="8" name="오각형[P] 9"/>
          <p:cNvSpPr/>
          <p:nvPr/>
        </p:nvSpPr>
        <p:spPr>
          <a:xfrm>
            <a:off x="105883" y="482413"/>
            <a:ext cx="3191232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형용사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Adjective</a:t>
            </a:r>
            <a:r>
              <a:rPr lang="en-US" altLang="ko-KR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15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52418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v</a:t>
            </a:r>
            <a:endParaRPr kumimoji="1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5883" y="482413"/>
            <a:ext cx="3191232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형용사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Adjective</a:t>
            </a:r>
            <a:r>
              <a:rPr lang="en-US" altLang="ko-KR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72241" y="1153982"/>
            <a:ext cx="41545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덥다</a:t>
            </a:r>
            <a:r>
              <a:rPr lang="en-US" altLang="ko-KR" sz="2800" dirty="0" smtClean="0">
                <a:latin typeface="+mn-ea"/>
                <a:ea typeface="Apple SD Gothic Neo SemiBold"/>
              </a:rPr>
              <a:t> </a:t>
            </a:r>
            <a:r>
              <a:rPr lang="en-US" altLang="ko-KR" sz="2400" dirty="0" smtClean="0">
                <a:latin typeface="+mn-ea"/>
              </a:rPr>
              <a:t>          </a:t>
            </a:r>
            <a:r>
              <a:rPr lang="en-US" altLang="ko-KR" sz="2400" dirty="0" smtClean="0">
                <a:latin typeface="+mn-ea"/>
              </a:rPr>
              <a:t> (weather) hot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>
                <a:latin typeface="+mn-ea"/>
                <a:ea typeface="Apple SD Gothic Neo SemiBold"/>
              </a:rPr>
              <a:t>맵다</a:t>
            </a:r>
            <a:r>
              <a:rPr lang="en-US" altLang="ko-KR" sz="2400" dirty="0">
                <a:latin typeface="+mn-ea"/>
              </a:rPr>
              <a:t>         </a:t>
            </a:r>
            <a:r>
              <a:rPr lang="en-US" altLang="ko-KR" sz="2400" dirty="0" smtClean="0">
                <a:latin typeface="+mn-ea"/>
              </a:rPr>
              <a:t>  </a:t>
            </a:r>
            <a:r>
              <a:rPr lang="en-US" altLang="ko-KR" sz="2400" dirty="0" smtClean="0">
                <a:latin typeface="+mn-ea"/>
              </a:rPr>
              <a:t> spicy</a:t>
            </a:r>
            <a:r>
              <a:rPr lang="en-US" altLang="ko-KR" sz="2400" dirty="0" smtClean="0">
                <a:latin typeface="+mn-ea"/>
              </a:rPr>
              <a:t>, hot             </a:t>
            </a: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조용하다 </a:t>
            </a:r>
            <a:r>
              <a:rPr lang="en-US" altLang="ko-KR" sz="2400" dirty="0" smtClean="0">
                <a:latin typeface="+mn-ea"/>
              </a:rPr>
              <a:t>   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quiet</a:t>
            </a: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깨끗하다</a:t>
            </a:r>
            <a:r>
              <a:rPr lang="en-US" altLang="ko-KR" sz="2400" dirty="0" smtClean="0">
                <a:latin typeface="+mn-ea"/>
              </a:rPr>
              <a:t>     clean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>
                <a:latin typeface="+mn-ea"/>
                <a:ea typeface="Apple SD Gothic Neo SemiBold"/>
              </a:rPr>
              <a:t>아프다</a:t>
            </a:r>
            <a:r>
              <a:rPr lang="en-US" altLang="ko-KR" sz="2400" dirty="0">
                <a:latin typeface="+mn-ea"/>
              </a:rPr>
              <a:t>       </a:t>
            </a:r>
            <a:r>
              <a:rPr lang="en-US" altLang="ko-KR" sz="2400" dirty="0" smtClean="0">
                <a:latin typeface="+mn-ea"/>
              </a:rPr>
              <a:t> sick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>
                <a:latin typeface="+mn-ea"/>
                <a:ea typeface="Apple SD Gothic Neo SemiBold"/>
              </a:rPr>
              <a:t>예쁘다</a:t>
            </a:r>
            <a:r>
              <a:rPr lang="ko-KR" altLang="ko-KR" sz="2400" dirty="0">
                <a:latin typeface="+mn-ea"/>
              </a:rPr>
              <a:t> </a:t>
            </a:r>
            <a:r>
              <a:rPr lang="en-US" altLang="ko-KR" sz="2400" dirty="0">
                <a:latin typeface="+mn-ea"/>
              </a:rPr>
              <a:t>       </a:t>
            </a:r>
            <a:r>
              <a:rPr lang="en-US" altLang="ja-JP" sz="2400" dirty="0" smtClean="0"/>
              <a:t>pretty</a:t>
            </a:r>
            <a:endParaRPr lang="ko-KR" altLang="ko-KR" sz="2400" dirty="0"/>
          </a:p>
          <a:p>
            <a:pPr>
              <a:lnSpc>
                <a:spcPct val="150000"/>
              </a:lnSpc>
            </a:pPr>
            <a:r>
              <a:rPr lang="ko-KR" altLang="ko-KR" sz="2800" dirty="0">
                <a:latin typeface="+mn-ea"/>
                <a:ea typeface="Apple SD Gothic Neo SemiBold"/>
              </a:rPr>
              <a:t>귀엽다</a:t>
            </a:r>
            <a:r>
              <a:rPr lang="en-US" altLang="ko-KR" sz="2800" dirty="0">
                <a:latin typeface="+mn-ea"/>
                <a:ea typeface="Apple SD Gothic Neo SemiBold"/>
              </a:rPr>
              <a:t> </a:t>
            </a:r>
            <a:r>
              <a:rPr lang="en-US" altLang="ko-KR" sz="2400" dirty="0">
                <a:latin typeface="+mn-ea"/>
              </a:rPr>
              <a:t>     </a:t>
            </a:r>
            <a:r>
              <a:rPr lang="en-US" altLang="ko-KR" sz="2400" dirty="0" smtClean="0">
                <a:latin typeface="+mn-ea"/>
              </a:rPr>
              <a:t>  cute</a:t>
            </a:r>
            <a:endParaRPr lang="ko-KR" altLang="ko-KR" sz="2400" dirty="0">
              <a:latin typeface="+mn-ea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ko-KR" altLang="ko-KR" sz="2800" dirty="0">
                <a:latin typeface="+mn-ea"/>
                <a:ea typeface="Apple SD Gothic Neo SemiBold"/>
              </a:rPr>
              <a:t>키가 작다</a:t>
            </a:r>
            <a:r>
              <a:rPr lang="en-US" altLang="ko-KR" sz="2400" dirty="0">
                <a:latin typeface="+mn-ea"/>
              </a:rPr>
              <a:t>  </a:t>
            </a:r>
            <a:r>
              <a:rPr lang="en-US" altLang="ko-KR" sz="2400" dirty="0" smtClean="0">
                <a:latin typeface="+mn-ea"/>
              </a:rPr>
              <a:t>  </a:t>
            </a:r>
            <a:r>
              <a:rPr lang="en-US" altLang="ko-KR" sz="2400" dirty="0">
                <a:latin typeface="+mn-ea"/>
              </a:rPr>
              <a:t>(</a:t>
            </a:r>
            <a:r>
              <a:rPr lang="en-US" altLang="ko-KR" sz="2400" dirty="0" smtClean="0">
                <a:latin typeface="+mn-ea"/>
              </a:rPr>
              <a:t>height) short</a:t>
            </a:r>
            <a:endParaRPr lang="ko-KR" altLang="ko-KR" sz="2400" dirty="0"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02501" y="1153982"/>
            <a:ext cx="460135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춥다</a:t>
            </a:r>
            <a:r>
              <a:rPr lang="en-US" altLang="ko-KR" sz="2400" dirty="0" smtClean="0">
                <a:latin typeface="+mn-ea"/>
              </a:rPr>
              <a:t>            </a:t>
            </a:r>
            <a:r>
              <a:rPr lang="en-US" altLang="ko-KR" sz="2400" dirty="0">
                <a:latin typeface="+mn-ea"/>
              </a:rPr>
              <a:t>(</a:t>
            </a:r>
            <a:r>
              <a:rPr lang="en-US" altLang="ko-KR" sz="2400" dirty="0" smtClean="0">
                <a:latin typeface="+mn-ea"/>
              </a:rPr>
              <a:t>weather) cold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친절하다</a:t>
            </a:r>
            <a:r>
              <a:rPr lang="ko-KR" altLang="ko-KR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  kind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시끄럽다 </a:t>
            </a:r>
            <a:r>
              <a:rPr lang="en-US" altLang="ko-KR" sz="2400" dirty="0" smtClean="0">
                <a:latin typeface="+mn-ea"/>
              </a:rPr>
              <a:t>    </a:t>
            </a:r>
            <a:r>
              <a:rPr lang="en-US" altLang="ko-KR" sz="2400" dirty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noisy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더럽다</a:t>
            </a:r>
            <a:r>
              <a:rPr lang="ko-KR" altLang="ko-KR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     dirty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피곤하다</a:t>
            </a:r>
            <a:r>
              <a:rPr lang="en-US" altLang="ko-KR" sz="2400" dirty="0" smtClean="0">
                <a:latin typeface="+mn-ea"/>
              </a:rPr>
              <a:t>      tired</a:t>
            </a:r>
            <a:endParaRPr lang="ko-KR" altLang="ko-KR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멋있다</a:t>
            </a:r>
            <a:r>
              <a:rPr lang="en-US" altLang="ko-KR" sz="2400" dirty="0" smtClean="0">
                <a:latin typeface="+mn-ea"/>
              </a:rPr>
              <a:t>         </a:t>
            </a:r>
            <a:r>
              <a:rPr lang="en-US" altLang="ja-JP" sz="2400" dirty="0" smtClean="0"/>
              <a:t>stylish, awesome</a:t>
            </a:r>
            <a:endParaRPr lang="ko-KR" altLang="ko-KR" sz="2400" dirty="0"/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latin typeface="+mn-ea"/>
                <a:ea typeface="Apple SD Gothic Neo SemiBold"/>
              </a:rPr>
              <a:t>키가 </a:t>
            </a:r>
            <a:r>
              <a:rPr lang="ko-KR" altLang="ko-KR" sz="2800" dirty="0">
                <a:latin typeface="+mn-ea"/>
                <a:ea typeface="Apple SD Gothic Neo SemiBold"/>
              </a:rPr>
              <a:t>크다</a:t>
            </a:r>
            <a:r>
              <a:rPr lang="en-US" altLang="ko-KR" sz="2800" dirty="0">
                <a:latin typeface="+mn-ea"/>
                <a:ea typeface="Apple SD Gothic Neo SemiBold"/>
              </a:rPr>
              <a:t>    </a:t>
            </a:r>
            <a:r>
              <a:rPr lang="en-US" altLang="ko-KR" sz="2400" dirty="0" smtClean="0">
                <a:latin typeface="+mn-ea"/>
              </a:rPr>
              <a:t>tall</a:t>
            </a:r>
            <a:endParaRPr lang="ko-KR" altLang="ko-KR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790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93362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5883" y="491205"/>
            <a:ext cx="2877160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ko-KR" altLang="en-US" sz="2400" b="1" noProof="0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숫자</a:t>
            </a:r>
            <a:r>
              <a:rPr kumimoji="1" lang="en-US" altLang="ko-KR" sz="2400" b="1" noProof="0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 (</a:t>
            </a:r>
            <a:r>
              <a:rPr lang="en-US" altLang="ko-KR" sz="2400" noProof="0" dirty="0" smtClean="0"/>
              <a:t>Number</a:t>
            </a:r>
            <a:r>
              <a:rPr lang="en-US" altLang="ko-KR" sz="2400" dirty="0" smtClean="0"/>
              <a:t>1)</a:t>
            </a:r>
            <a:endParaRPr kumimoji="1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44463" y="1247064"/>
            <a:ext cx="8382694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1     2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3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4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  5       6       7      8       9      10</a:t>
            </a:r>
          </a:p>
          <a:p>
            <a:pPr algn="just">
              <a:spcAft>
                <a:spcPts val="800"/>
              </a:spcAft>
            </a:pPr>
            <a:r>
              <a:rPr lang="en-US" altLang="ko-KR" b="1" dirty="0" smtClean="0"/>
              <a:t>one    two</a:t>
            </a:r>
            <a:r>
              <a:rPr lang="ko-KR" altLang="ko-KR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cs typeface="Times New Roman" panose="02020603050405020304" pitchFamily="18" charset="0"/>
              </a:rPr>
              <a:t>  </a:t>
            </a:r>
            <a:r>
              <a:rPr lang="ko-KR" altLang="ko-KR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cs typeface="Times New Roman" panose="02020603050405020304" pitchFamily="18" charset="0"/>
              </a:rPr>
              <a:t>three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four</a:t>
            </a:r>
            <a:r>
              <a:rPr lang="ko-KR" altLang="ko-KR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cs typeface="Times New Roman" panose="02020603050405020304" pitchFamily="18" charset="0"/>
              </a:rPr>
              <a:t>   five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 six</a:t>
            </a:r>
            <a:r>
              <a:rPr lang="ko-KR" altLang="ko-KR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cs typeface="Times New Roman" panose="02020603050405020304" pitchFamily="18" charset="0"/>
              </a:rPr>
              <a:t>     seven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eight</a:t>
            </a:r>
            <a:r>
              <a:rPr lang="ko-KR" altLang="ko-KR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cs typeface="Times New Roman" panose="02020603050405020304" pitchFamily="18" charset="0"/>
              </a:rPr>
              <a:t>   nine</a:t>
            </a:r>
            <a:r>
              <a:rPr lang="ko-KR" altLang="ko-KR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cs typeface="Times New Roman" panose="02020603050405020304" pitchFamily="18" charset="0"/>
              </a:rPr>
              <a:t>   </a:t>
            </a:r>
            <a:r>
              <a:rPr lang="ko-KR" altLang="ko-KR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cs typeface="Times New Roman" panose="02020603050405020304" pitchFamily="18" charset="0"/>
              </a:rPr>
              <a:t>ten</a:t>
            </a:r>
            <a:endParaRPr lang="en-US" altLang="ko-KR" b="1" kern="100" dirty="0" smtClean="0">
              <a:cs typeface="바탕체" panose="02030609000101010101" pitchFamily="17" charset="-127"/>
            </a:endParaRPr>
          </a:p>
          <a:p>
            <a:pPr algn="just">
              <a:spcAft>
                <a:spcPts val="800"/>
              </a:spcAft>
            </a:pP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일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이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삼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사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오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육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칠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팔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구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</a:t>
            </a:r>
            <a:endParaRPr lang="ko-KR" altLang="ko-KR" sz="2400" kern="100" dirty="0" smtClean="0">
              <a:solidFill>
                <a:schemeClr val="accent5">
                  <a:lumMod val="75000"/>
                </a:schemeClr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n-US" altLang="ko-KR" sz="2400" b="1" kern="100" dirty="0" smtClean="0">
              <a:latin typeface="맑은 고딕" panose="020B0503020000020004" pitchFamily="50" charset="-127"/>
              <a:ea typeface="굴림" panose="020B0600000101010101" pitchFamily="50" charset="-127"/>
              <a:cs typeface="바탕체" panose="02030609000101010101" pitchFamily="17" charset="-127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11          12    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13  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14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15 </a:t>
            </a:r>
            <a:endParaRPr lang="en-US" altLang="ko-KR" sz="2400" b="1" kern="100" dirty="0" smtClean="0">
              <a:solidFill>
                <a:srgbClr val="C00000"/>
              </a:solidFill>
              <a:latin typeface="굴림" panose="020B0600000101010101" pitchFamily="50" charset="-127"/>
              <a:cs typeface="바탕체" panose="02030609000101010101" pitchFamily="17" charset="-127"/>
            </a:endParaRPr>
          </a:p>
          <a:p>
            <a:pPr algn="just">
              <a:spcAft>
                <a:spcPts val="800"/>
              </a:spcAft>
            </a:pP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eleven       twelve 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   thirteen        fourteen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fifteen</a:t>
            </a:r>
            <a:endParaRPr lang="en-US" altLang="ko-KR" b="1" kern="100" dirty="0" smtClean="0">
              <a:solidFill>
                <a:srgbClr val="C00000"/>
              </a:solidFill>
              <a:cs typeface="바탕체" panose="02030609000101010101" pitchFamily="17" charset="-127"/>
            </a:endParaRPr>
          </a:p>
          <a:p>
            <a:pPr algn="just">
              <a:spcAft>
                <a:spcPts val="800"/>
              </a:spcAft>
            </a:pP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십일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십이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십삼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십사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십오 </a:t>
            </a:r>
            <a:endParaRPr lang="ko-KR" altLang="ko-KR" sz="2400" kern="100" dirty="0">
              <a:solidFill>
                <a:schemeClr val="accent5">
                  <a:lumMod val="75000"/>
                </a:schemeClr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n-US" altLang="ko-KR" sz="2400" b="1" kern="100" dirty="0" smtClean="0">
              <a:solidFill>
                <a:srgbClr val="C00000"/>
              </a:solidFill>
              <a:latin typeface="굴림" panose="020B0600000101010101" pitchFamily="50" charset="-127"/>
              <a:cs typeface="바탕체" panose="02030609000101010101" pitchFamily="17" charset="-127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16  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17     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   18   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19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 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cs typeface="바탕체" panose="02030609000101010101" pitchFamily="17" charset="-127"/>
              </a:rPr>
              <a:t>20</a:t>
            </a:r>
            <a:endParaRPr lang="ko-KR" altLang="ko-KR" sz="1100" kern="100" dirty="0">
              <a:solidFill>
                <a:srgbClr val="C00000"/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sixteen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seventeen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 eighteen     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nineteen    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twenty</a:t>
            </a:r>
          </a:p>
          <a:p>
            <a:pPr algn="just">
              <a:spcAft>
                <a:spcPts val="800"/>
              </a:spcAft>
            </a:pP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십육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십칠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십팔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십구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맑은 고딕" panose="020B0503020000020004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이십</a:t>
            </a:r>
            <a:endParaRPr lang="ko-KR" altLang="ko-KR" sz="1100" kern="100" dirty="0">
              <a:solidFill>
                <a:schemeClr val="accent5">
                  <a:lumMod val="75000"/>
                </a:schemeClr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6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52418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00100" y="1637619"/>
            <a:ext cx="9530861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b="1" kern="100" dirty="0" smtClean="0"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30       40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50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60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70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80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90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100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thirty   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forty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 fifty       sixty     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seventy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eighty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ninety</a:t>
            </a:r>
            <a:r>
              <a:rPr lang="ko-KR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hundred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삼십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사십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오십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육십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칠십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팔십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구십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백 </a:t>
            </a:r>
            <a:endParaRPr lang="ko-KR" altLang="ko-KR" sz="2400" kern="100" dirty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altLang="ko-KR" sz="2400" b="1" kern="100" dirty="0" smtClean="0">
              <a:latin typeface="굴림" panose="020B0600000101010101" pitchFamily="50" charset="-127"/>
              <a:ea typeface="굴림" panose="020B0600000101010101" pitchFamily="50" charset="-127"/>
              <a:cs typeface="바탕체" panose="02030609000101010101" pitchFamily="17" charset="-127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1,000      10,000        100,000             1,000,000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10,000,000  </a:t>
            </a:r>
            <a:endParaRPr lang="en-US" altLang="ko-KR" sz="2400" kern="100" dirty="0" smtClean="0">
              <a:solidFill>
                <a:srgbClr val="C00000"/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thousand    ten thousand    hundred thousand</a:t>
            </a:r>
            <a:r>
              <a:rPr lang="ko-KR" altLang="ko-KR" kern="100" dirty="0" smtClean="0">
                <a:solidFill>
                  <a:srgbClr val="999999"/>
                </a:solidFill>
                <a:ea typeface="굴림" panose="020B0600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kern="100" dirty="0" smtClean="0">
                <a:solidFill>
                  <a:srgbClr val="999999"/>
                </a:solidFill>
                <a:ea typeface="굴림" panose="020B0600000101010101" pitchFamily="50" charset="-127"/>
                <a:cs typeface="Times New Roman" panose="02020603050405020304" pitchFamily="18" charset="0"/>
              </a:rPr>
              <a:t>     </a:t>
            </a:r>
            <a:r>
              <a:rPr lang="en-US" altLang="ko-KR" b="1" kern="100" dirty="0" smtClean="0">
                <a:ea typeface="굴림" panose="020B0600000101010101" pitchFamily="50" charset="-127"/>
                <a:cs typeface="Times New Roman" panose="02020603050405020304" pitchFamily="18" charset="0"/>
              </a:rPr>
              <a:t>million</a:t>
            </a:r>
            <a:r>
              <a:rPr lang="ko-KR" altLang="ko-KR" kern="100" dirty="0" smtClean="0">
                <a:solidFill>
                  <a:srgbClr val="999999"/>
                </a:solidFill>
                <a:ea typeface="굴림" panose="020B0600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kern="100" dirty="0" smtClean="0">
                <a:solidFill>
                  <a:srgbClr val="999999"/>
                </a:solidFill>
                <a:ea typeface="굴림" panose="020B0600000101010101" pitchFamily="50" charset="-127"/>
                <a:cs typeface="Times New Roman" panose="02020603050405020304" pitchFamily="18" charset="0"/>
              </a:rPr>
              <a:t>              </a:t>
            </a:r>
            <a:r>
              <a:rPr lang="en-US" altLang="ko-KR" b="1" kern="100" dirty="0" smtClean="0">
                <a:ea typeface="굴림" panose="020B0600000101010101" pitchFamily="50" charset="-127"/>
                <a:cs typeface="Times New Roman" panose="02020603050405020304" pitchFamily="18" charset="0"/>
              </a:rPr>
              <a:t>ten million</a:t>
            </a:r>
            <a:r>
              <a:rPr lang="en-US" altLang="ko-KR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천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만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십만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   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백만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천만</a:t>
            </a:r>
            <a:endParaRPr lang="ko-KR" altLang="ko-KR" sz="2400" kern="100" dirty="0"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8" name="오각형[P] 9"/>
          <p:cNvSpPr/>
          <p:nvPr/>
        </p:nvSpPr>
        <p:spPr>
          <a:xfrm>
            <a:off x="105883" y="491205"/>
            <a:ext cx="2877160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ko-KR" altLang="en-US" sz="2400" b="1" noProof="0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숫자</a:t>
            </a:r>
            <a:r>
              <a:rPr kumimoji="1" lang="en-US" altLang="ko-KR" sz="2400" b="1" noProof="0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 (Number</a:t>
            </a:r>
            <a:r>
              <a:rPr lang="en-US" altLang="ko-KR" sz="2400" dirty="0" smtClean="0"/>
              <a:t>1)</a:t>
            </a:r>
            <a:endParaRPr kumimoji="1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44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19966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5883" y="491205"/>
            <a:ext cx="2877160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숫자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 (</a:t>
            </a:r>
            <a:r>
              <a:rPr lang="en-US" altLang="ko-KR" sz="2400" dirty="0" smtClean="0"/>
              <a:t>Number2)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10269" y="1611823"/>
            <a:ext cx="8361528" cy="358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1   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2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3 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4 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5   </a:t>
            </a:r>
            <a:r>
              <a:rPr lang="en-US" altLang="ko-KR" sz="2400" b="1" kern="100" dirty="0"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endParaRPr lang="ko-KR" altLang="ko-KR" sz="2400" kern="100" dirty="0"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000" b="1" dirty="0"/>
              <a:t>one    </a:t>
            </a:r>
            <a:r>
              <a:rPr lang="en-US" altLang="ko-KR" sz="2000" b="1" dirty="0" smtClean="0"/>
              <a:t>      two</a:t>
            </a:r>
            <a:r>
              <a:rPr lang="ko-KR" altLang="ko-KR" sz="2000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sz="2000" b="1" kern="100" dirty="0" smtClean="0">
                <a:cs typeface="Times New Roman" panose="02020603050405020304" pitchFamily="18" charset="0"/>
              </a:rPr>
              <a:t>  </a:t>
            </a:r>
            <a:r>
              <a:rPr lang="ko-KR" altLang="ko-KR" sz="2000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sz="2000" b="1" kern="100" dirty="0" smtClean="0">
                <a:cs typeface="Times New Roman" panose="02020603050405020304" pitchFamily="18" charset="0"/>
              </a:rPr>
              <a:t>     three</a:t>
            </a: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   four</a:t>
            </a:r>
            <a:r>
              <a:rPr lang="ko-KR" altLang="ko-KR" sz="2000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sz="2000" b="1" kern="100" dirty="0" smtClean="0">
                <a:cs typeface="Times New Roman" panose="02020603050405020304" pitchFamily="18" charset="0"/>
              </a:rPr>
              <a:t>       five</a:t>
            </a:r>
            <a:endParaRPr lang="en-US" altLang="ko-KR" sz="2000" b="1" kern="100" dirty="0" smtClean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바탕체" panose="02030609000101010101" pitchFamily="17" charset="-127"/>
            </a:endParaRPr>
          </a:p>
          <a:p>
            <a:pPr algn="just">
              <a:spcAft>
                <a:spcPts val="800"/>
              </a:spcAft>
            </a:pP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하나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둘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셋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넷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다섯</a:t>
            </a:r>
            <a:endParaRPr lang="ko-KR" altLang="ko-KR" sz="2400" kern="100" dirty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한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      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두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  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세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   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네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</a:t>
            </a:r>
          </a:p>
          <a:p>
            <a:pPr algn="just">
              <a:spcAft>
                <a:spcPts val="800"/>
              </a:spcAft>
            </a:pPr>
            <a:endParaRPr lang="en-US" altLang="ko-KR" sz="2400" b="1" kern="100" dirty="0" smtClean="0">
              <a:latin typeface="굴림" panose="020B0600000101010101" pitchFamily="50" charset="-127"/>
              <a:ea typeface="굴림" panose="020B0600000101010101" pitchFamily="50" charset="-127"/>
              <a:cs typeface="바탕체" panose="02030609000101010101" pitchFamily="17" charset="-127"/>
            </a:endParaRPr>
          </a:p>
          <a:p>
            <a:r>
              <a:rPr lang="en-US" altLang="ko-KR" sz="2400" b="1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6           </a:t>
            </a:r>
            <a:r>
              <a:rPr lang="en-US" altLang="ko-KR" sz="2400" b="1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7   </a:t>
            </a:r>
            <a:r>
              <a:rPr lang="en-US" altLang="ko-KR" sz="2400" b="1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    </a:t>
            </a:r>
            <a:r>
              <a:rPr lang="en-US" altLang="ko-KR" sz="2400" b="1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8     </a:t>
            </a:r>
            <a:r>
              <a:rPr lang="en-US" altLang="ko-KR" sz="2400" b="1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  </a:t>
            </a:r>
            <a:r>
              <a:rPr lang="en-US" altLang="ko-KR" sz="2400" b="1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9      </a:t>
            </a:r>
            <a:r>
              <a:rPr lang="en-US" altLang="ko-KR" sz="2400" b="1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</a:t>
            </a:r>
            <a:r>
              <a:rPr lang="en-US" altLang="ko-KR" sz="2400" b="1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10</a:t>
            </a:r>
            <a:endParaRPr lang="ko-KR" altLang="ko-KR" sz="2400" dirty="0">
              <a:solidFill>
                <a:srgbClr val="C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4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six</a:t>
            </a:r>
            <a:r>
              <a:rPr lang="ko-KR" altLang="ko-KR" sz="2400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sz="2400" b="1" kern="100" dirty="0" smtClean="0">
                <a:cs typeface="Times New Roman" panose="02020603050405020304" pitchFamily="18" charset="0"/>
              </a:rPr>
              <a:t>       seven</a:t>
            </a:r>
            <a:r>
              <a:rPr lang="en-US" altLang="ko-KR" sz="24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en-US" altLang="ko-KR" sz="2400" b="1" kern="100" dirty="0">
                <a:ea typeface="굴림" panose="020B0600000101010101" pitchFamily="50" charset="-127"/>
                <a:cs typeface="바탕체" panose="02030609000101010101" pitchFamily="17" charset="-127"/>
              </a:rPr>
              <a:t>eight</a:t>
            </a:r>
            <a:r>
              <a:rPr lang="ko-KR" altLang="ko-KR" sz="2400" b="1" kern="100" dirty="0">
                <a:cs typeface="Times New Roman" panose="02020603050405020304" pitchFamily="18" charset="0"/>
              </a:rPr>
              <a:t> </a:t>
            </a:r>
            <a:r>
              <a:rPr lang="en-US" altLang="ko-KR" sz="2400" b="1" kern="100" dirty="0">
                <a:cs typeface="Times New Roman" panose="02020603050405020304" pitchFamily="18" charset="0"/>
              </a:rPr>
              <a:t>   </a:t>
            </a:r>
            <a:r>
              <a:rPr lang="en-US" altLang="ko-KR" sz="2400" b="1" kern="100" dirty="0" smtClean="0">
                <a:cs typeface="Times New Roman" panose="02020603050405020304" pitchFamily="18" charset="0"/>
              </a:rPr>
              <a:t> nine</a:t>
            </a:r>
            <a:r>
              <a:rPr lang="ko-KR" altLang="ko-KR" sz="2400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sz="2400" b="1" kern="100" dirty="0" smtClean="0">
                <a:cs typeface="Times New Roman" panose="02020603050405020304" pitchFamily="18" charset="0"/>
              </a:rPr>
              <a:t>   </a:t>
            </a:r>
            <a:r>
              <a:rPr lang="ko-KR" altLang="ko-KR" sz="2400" b="1" kern="100" dirty="0" smtClean="0">
                <a:cs typeface="Times New Roman" panose="02020603050405020304" pitchFamily="18" charset="0"/>
              </a:rPr>
              <a:t> </a:t>
            </a:r>
            <a:r>
              <a:rPr lang="en-US" altLang="ko-KR" sz="2400" b="1" kern="100" dirty="0" smtClean="0">
                <a:cs typeface="Times New Roman" panose="02020603050405020304" pitchFamily="18" charset="0"/>
              </a:rPr>
              <a:t> ten</a:t>
            </a:r>
            <a:endParaRPr lang="ko-KR" altLang="ko-KR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ko-KR" sz="2400" b="1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여섯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  </a:t>
            </a:r>
            <a:r>
              <a:rPr lang="ko-KR" altLang="ko-KR" sz="2400" b="1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일곱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   </a:t>
            </a:r>
            <a:r>
              <a:rPr lang="en-US" altLang="ko-KR" sz="2400" b="1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ko-KR" sz="2400" b="1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여덟</a:t>
            </a:r>
            <a:r>
              <a:rPr lang="en-US" altLang="ko-KR" sz="2400" b="1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   </a:t>
            </a:r>
            <a:r>
              <a:rPr lang="ko-KR" altLang="ko-KR" sz="2400" b="1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아홉 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   </a:t>
            </a:r>
            <a:r>
              <a:rPr lang="ko-KR" altLang="ko-KR" sz="2400" b="1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열</a:t>
            </a:r>
            <a:endParaRPr lang="ko-KR" altLang="ko-KR" sz="2400" dirty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02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9689" y="31396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5883" y="491205"/>
            <a:ext cx="2877160" cy="503424"/>
          </a:xfrm>
          <a:prstGeom prst="homePlate">
            <a:avLst/>
          </a:prstGeom>
          <a:solidFill>
            <a:srgbClr val="CA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숫자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 (</a:t>
            </a:r>
            <a:r>
              <a:rPr lang="en-US" altLang="ko-KR" sz="2400" dirty="0" smtClean="0"/>
              <a:t>Number2)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6E2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08916" y="1602390"/>
            <a:ext cx="9582530" cy="354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altLang="ko-KR" sz="2400" b="1" kern="100" dirty="0" smtClean="0"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11         12 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13    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14 …… </a:t>
            </a: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20         </a:t>
            </a:r>
            <a:r>
              <a:rPr lang="en-US" altLang="ko-KR" sz="2400" b="1" kern="10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21 ……        </a:t>
            </a:r>
            <a:endParaRPr lang="ko-KR" altLang="ko-KR" sz="2400" kern="100" dirty="0">
              <a:solidFill>
                <a:srgbClr val="C00000"/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eleven      twelve      thirteen    fourteen</a:t>
            </a:r>
            <a:r>
              <a:rPr lang="ko-KR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  twenty     </a:t>
            </a:r>
            <a:r>
              <a:rPr lang="en-US" altLang="ko-KR" sz="2000" b="1" kern="100" dirty="0" err="1" smtClean="0">
                <a:ea typeface="굴림" panose="020B0600000101010101" pitchFamily="50" charset="-127"/>
                <a:cs typeface="바탕체" panose="02030609000101010101" pitchFamily="17" charset="-127"/>
              </a:rPr>
              <a:t>twenty</a:t>
            </a: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one</a:t>
            </a:r>
            <a:r>
              <a:rPr lang="ko-KR" altLang="ko-KR" sz="2000" b="1" kern="100" dirty="0" smtClean="0"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000" b="1" kern="100" dirty="0" smtClean="0"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</a:t>
            </a:r>
            <a:endParaRPr lang="ko-KR" altLang="ko-KR" sz="2000" kern="100" dirty="0"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열하나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열둘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열셋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열넷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스물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스물하나 </a:t>
            </a:r>
            <a:endParaRPr lang="ko-KR" altLang="ko-KR" sz="2400" kern="100" dirty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열한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열두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열세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  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열네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스무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(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스물한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) </a:t>
            </a:r>
            <a:endParaRPr lang="en-US" altLang="ko-KR" sz="2400" b="1" kern="100" dirty="0" smtClean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바탕체" panose="02030609000101010101" pitchFamily="17" charset="-127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0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endParaRPr lang="en-US" altLang="ko-KR" sz="2000" kern="100" dirty="0" smtClean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400" b="1" kern="100" dirty="0" smtClean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30       40       50       60       70       80       90       100      </a:t>
            </a:r>
            <a:endParaRPr lang="ko-KR" altLang="ko-KR" sz="2400" kern="100" dirty="0">
              <a:solidFill>
                <a:srgbClr val="C00000"/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thirty   </a:t>
            </a:r>
            <a:r>
              <a:rPr lang="ko-KR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forty      fifty      sixty     seventy   </a:t>
            </a:r>
            <a:r>
              <a:rPr lang="en-US" altLang="ko-KR" sz="2000" b="1" kern="100" dirty="0">
                <a:ea typeface="굴림" panose="020B0600000101010101" pitchFamily="50" charset="-127"/>
                <a:cs typeface="바탕체" panose="02030609000101010101" pitchFamily="17" charset="-127"/>
              </a:rPr>
              <a:t>eighty</a:t>
            </a:r>
            <a:r>
              <a:rPr lang="ko-KR" altLang="ko-KR" sz="2000" b="1" kern="100" dirty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</a:t>
            </a:r>
            <a:r>
              <a:rPr lang="en-US" altLang="ko-KR" sz="2000" b="1" kern="100" dirty="0">
                <a:ea typeface="굴림" panose="020B0600000101010101" pitchFamily="50" charset="-127"/>
                <a:cs typeface="바탕체" panose="02030609000101010101" pitchFamily="17" charset="-127"/>
              </a:rPr>
              <a:t>ninety</a:t>
            </a:r>
            <a:r>
              <a:rPr lang="ko-KR" altLang="ko-KR" sz="2000" b="1" kern="100" dirty="0"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000" b="1" kern="100" dirty="0" smtClean="0"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en-US" altLang="ko-KR" sz="2000" b="1" kern="100" dirty="0">
                <a:ea typeface="굴림" panose="020B0600000101010101" pitchFamily="50" charset="-127"/>
                <a:cs typeface="바탕체" panose="02030609000101010101" pitchFamily="17" charset="-127"/>
              </a:rPr>
              <a:t>hundred</a:t>
            </a:r>
            <a:endParaRPr lang="ko-KR" altLang="ko-KR" sz="2000" kern="100" dirty="0"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서른 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마흔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쉰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예순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일흔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여든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ko-KR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400" b="1" kern="100" dirty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아흔 </a:t>
            </a:r>
            <a:r>
              <a:rPr lang="en-US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     </a:t>
            </a:r>
            <a:r>
              <a:rPr lang="ko-KR" altLang="ko-KR" sz="2400" b="1" kern="100" dirty="0" smtClean="0">
                <a:solidFill>
                  <a:schemeClr val="accent5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바탕체" panose="02030609000101010101" pitchFamily="17" charset="-127"/>
              </a:rPr>
              <a:t>백</a:t>
            </a:r>
            <a:endParaRPr lang="ko-KR" altLang="ko-KR" sz="2400" kern="100" dirty="0">
              <a:solidFill>
                <a:schemeClr val="accent5">
                  <a:lumMod val="7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5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"/>
    </mc:Choice>
    <mc:Fallback xmlns="">
      <p:transition spd="slow" advTm="2220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591</Words>
  <Application>Microsoft Office PowerPoint</Application>
  <PresentationFormat>와이드스크린</PresentationFormat>
  <Paragraphs>124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Apple SD Gothic Neo SemiBold</vt:lpstr>
      <vt:lpstr>Yu Gothic</vt:lpstr>
      <vt:lpstr>굴림</vt:lpstr>
      <vt:lpstr>맑은 고딕</vt:lpstr>
      <vt:lpstr>바탕체</vt:lpstr>
      <vt:lpstr>새굴림</vt:lpstr>
      <vt:lpstr>Arial</vt:lpstr>
      <vt:lpstr>Times New Roman</vt:lpstr>
      <vt:lpstr>1_Office 테마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123</cp:revision>
  <dcterms:created xsi:type="dcterms:W3CDTF">2020-05-26T02:29:17Z</dcterms:created>
  <dcterms:modified xsi:type="dcterms:W3CDTF">2021-04-14T05:40:18Z</dcterms:modified>
</cp:coreProperties>
</file>