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329" r:id="rId2"/>
    <p:sldId id="337" r:id="rId3"/>
    <p:sldId id="336" r:id="rId4"/>
    <p:sldId id="335" r:id="rId5"/>
    <p:sldId id="333" r:id="rId6"/>
    <p:sldId id="338" r:id="rId7"/>
    <p:sldId id="339" r:id="rId8"/>
    <p:sldId id="334" r:id="rId9"/>
    <p:sldId id="342" r:id="rId10"/>
    <p:sldId id="341" r:id="rId11"/>
    <p:sldId id="343" r:id="rId12"/>
    <p:sldId id="344" r:id="rId13"/>
    <p:sldId id="345" r:id="rId14"/>
    <p:sldId id="346" r:id="rId1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EBE34B"/>
    <a:srgbClr val="FFCF37"/>
    <a:srgbClr val="6E254B"/>
    <a:srgbClr val="CA7D88"/>
    <a:srgbClr val="F7FFCD"/>
    <a:srgbClr val="5E595D"/>
    <a:srgbClr val="EBD2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50"/>
    <p:restoredTop sz="94615"/>
  </p:normalViewPr>
  <p:slideViewPr>
    <p:cSldViewPr snapToGrid="0" snapToObjects="1">
      <p:cViewPr varScale="1">
        <p:scale>
          <a:sx n="82" d="100"/>
          <a:sy n="82" d="100"/>
        </p:scale>
        <p:origin x="-629" y="-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07A56-88A1-0943-A187-AB6749CA1BB5}" type="datetimeFigureOut">
              <a:rPr kumimoji="1" lang="ko-KR" altLang="en-US" smtClean="0"/>
              <a:t>2020-11-06</a:t>
            </a:fld>
            <a:endParaRPr kumimoji="1"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F910D9-7DC7-884E-A93E-827E6B71C3C3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839891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7721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10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0948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11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3652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12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9515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13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1725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14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655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730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3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08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4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087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5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579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6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0693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7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764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8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6783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9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833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부제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2020-11-06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301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2020-11-06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48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2020-11-06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423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2020-11-06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309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2020-11-06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082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2020-11-06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647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2020-11-06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450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2020-11-06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171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백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2020-11-06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297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2020-11-06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689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2020-11-06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77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2020-11-06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148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4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77258" y="291918"/>
            <a:ext cx="8192185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sp>
        <p:nvSpPr>
          <p:cNvPr id="8" name="사각형: 둥근 모서리 7">
            <a:extLst>
              <a:ext uri="{FF2B5EF4-FFF2-40B4-BE49-F238E27FC236}">
                <a16:creationId xmlns="" xmlns:a16="http://schemas.microsoft.com/office/drawing/2014/main" xmlns:lc="http://schemas.openxmlformats.org/drawingml/2006/lockedCanvas" id="{1C4A31BE-766E-43E4-B9FD-025417F31CAB}"/>
              </a:ext>
            </a:extLst>
          </p:cNvPr>
          <p:cNvSpPr/>
          <p:nvPr/>
        </p:nvSpPr>
        <p:spPr>
          <a:xfrm>
            <a:off x="2107458" y="4692513"/>
            <a:ext cx="4522679" cy="111920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D7AE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ko-KR" altLang="en-US" sz="3200" b="1" dirty="0" err="1" smtClean="0">
                <a:solidFill>
                  <a:schemeClr val="accent4">
                    <a:lumMod val="75000"/>
                  </a:schemeClr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학습콘텐츠</a:t>
            </a:r>
            <a:r>
              <a:rPr kumimoji="1" lang="en-US" altLang="ko-KR" sz="3200" b="1" dirty="0" smtClean="0">
                <a:solidFill>
                  <a:schemeClr val="accent4">
                    <a:lumMod val="75000"/>
                  </a:schemeClr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(</a:t>
            </a:r>
            <a:r>
              <a:rPr lang="zh-CN" altLang="en-US" sz="3200" dirty="0">
                <a:solidFill>
                  <a:schemeClr val="accent4">
                    <a:lumMod val="75000"/>
                  </a:schemeClr>
                </a:solidFill>
              </a:rPr>
              <a:t>学</a:t>
            </a:r>
            <a:r>
              <a:rPr lang="zh-CN" altLang="en-US" sz="3200" dirty="0" smtClean="0">
                <a:solidFill>
                  <a:schemeClr val="accent4">
                    <a:lumMod val="75000"/>
                  </a:schemeClr>
                </a:solidFill>
              </a:rPr>
              <a:t>习资料</a:t>
            </a:r>
            <a:r>
              <a:rPr kumimoji="1" lang="en-US" altLang="ko-KR" sz="3200" b="1" dirty="0" smtClean="0">
                <a:solidFill>
                  <a:schemeClr val="accent4">
                    <a:lumMod val="75000"/>
                  </a:schemeClr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)</a:t>
            </a:r>
            <a:endParaRPr kumimoji="1" lang="ko-KR" altLang="en-US" sz="3200" b="1" dirty="0">
              <a:solidFill>
                <a:schemeClr val="accent4">
                  <a:lumMod val="75000"/>
                </a:schemeClr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6" name="타원 5"/>
          <p:cNvSpPr/>
          <p:nvPr/>
        </p:nvSpPr>
        <p:spPr>
          <a:xfrm>
            <a:off x="6452848" y="2342348"/>
            <a:ext cx="943200" cy="943200"/>
          </a:xfrm>
          <a:prstGeom prst="ellipse">
            <a:avLst/>
          </a:prstGeom>
          <a:solidFill>
            <a:srgbClr val="EA4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6000" b="1" dirty="0">
                <a:solidFill>
                  <a:prstClr val="white"/>
                </a:solidFill>
              </a:rPr>
              <a:t>2</a:t>
            </a:r>
            <a:endParaRPr kumimoji="1" lang="ko-KR" altLang="en-US" sz="6000" b="1" dirty="0">
              <a:solidFill>
                <a:prstClr val="white"/>
              </a:solidFill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xmlns="" id="{C3AE7EDD-F65A-407D-BFDC-6564948019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509" y="948862"/>
            <a:ext cx="4692110" cy="325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31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4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0695" y="306751"/>
            <a:ext cx="10521278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sp>
        <p:nvSpPr>
          <p:cNvPr id="7" name="오각형[P] 14"/>
          <p:cNvSpPr/>
          <p:nvPr/>
        </p:nvSpPr>
        <p:spPr>
          <a:xfrm>
            <a:off x="105883" y="477758"/>
            <a:ext cx="3480280" cy="503424"/>
          </a:xfrm>
          <a:prstGeom prst="homePlate">
            <a:avLst/>
          </a:prstGeom>
          <a:solidFill>
            <a:srgbClr val="D8A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외래어</a:t>
            </a:r>
            <a:r>
              <a:rPr kumimoji="1" lang="en-US" altLang="ko-KR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(</a:t>
            </a:r>
            <a:r>
              <a:rPr lang="ko-KR" altLang="en-US" sz="2400" dirty="0" smtClean="0"/>
              <a:t>外来</a:t>
            </a:r>
            <a:r>
              <a:rPr lang="zh-CN" altLang="en-US" sz="2400" dirty="0" smtClean="0"/>
              <a:t>语</a:t>
            </a:r>
            <a:r>
              <a:rPr lang="en-US" altLang="ko-KR" sz="2400" dirty="0" smtClean="0"/>
              <a:t>)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8" name="직각 삼각형[R] 15"/>
          <p:cNvSpPr/>
          <p:nvPr/>
        </p:nvSpPr>
        <p:spPr>
          <a:xfrm rot="10800000">
            <a:off x="116889" y="981182"/>
            <a:ext cx="172800" cy="172800"/>
          </a:xfrm>
          <a:prstGeom prst="rtTriangle">
            <a:avLst/>
          </a:prstGeom>
          <a:solidFill>
            <a:srgbClr val="854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65" t="39122" r="65653" b="36600"/>
          <a:stretch/>
        </p:blipFill>
        <p:spPr>
          <a:xfrm>
            <a:off x="1166328" y="1224835"/>
            <a:ext cx="3107093" cy="5134612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8640" r="34055" b="36054"/>
          <a:stretch/>
        </p:blipFill>
        <p:spPr>
          <a:xfrm>
            <a:off x="5682360" y="1098544"/>
            <a:ext cx="2659225" cy="539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7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4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89689" y="269806"/>
            <a:ext cx="10521278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パッチ無声音「ㄱ」「ㄷ」「ㅂ」「ㅈ」の後ろに「ㅎ」が来ると「ㅋ」「ㅌ」「ㅍ」「ㅊ」とし</a:t>
            </a:r>
          </a:p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て発音される。ムの音が無声音である場「ㅎ」の発音</a:t>
            </a:r>
          </a:p>
          <a:p>
            <a:pPr algn="ctr">
              <a:lnSpc>
                <a:spcPct val="150000"/>
              </a:lnSpc>
            </a:pPr>
            <a:r>
              <a:rPr kumimoji="1" lang="en-US" altLang="ja-JP" dirty="0">
                <a:solidFill>
                  <a:prstClr val="white"/>
                </a:solidFill>
              </a:rPr>
              <a:t>(1) </a:t>
            </a:r>
            <a:r>
              <a:rPr kumimoji="1" lang="ja-JP" altLang="en-US" dirty="0">
                <a:solidFill>
                  <a:prstClr val="white"/>
                </a:solidFill>
              </a:rPr>
              <a:t>無声音「ㄱ」「ㄷ」「ㅂ」「ㅈ」の後ろに「ㅎ」が来ると「ㅋ」「ㅌ」「ㅍ」「ㅊ」とし</a:t>
            </a:r>
          </a:p>
          <a:p>
            <a:pPr algn="ctr">
              <a:lnSpc>
                <a:spcPct val="150000"/>
              </a:lnSpc>
            </a:pPr>
            <a:r>
              <a:rPr kumimoji="1" lang="ja-JP" altLang="en-US" dirty="0">
                <a:solidFill>
                  <a:prstClr val="white"/>
                </a:solidFill>
              </a:rPr>
              <a:t>て発音される。合、次に無声音が来ると濃音化して発音される。つまりパッチムパッチムの音が無声音である場合、次に無声音が来ると濃音化して発音される。つまりパッチムの音が</a:t>
            </a:r>
          </a:p>
          <a:p>
            <a:pPr algn="ctr">
              <a:lnSpc>
                <a:spcPct val="150000"/>
              </a:lnSpc>
            </a:pPr>
            <a:r>
              <a:rPr kumimoji="1" lang="ja-JP" altLang="en-US" dirty="0">
                <a:solidFill>
                  <a:prstClr val="white"/>
                </a:solidFill>
              </a:rPr>
              <a:t>「ㄱ、 ㄷ、 ㅂ」の場合、次に「ㄱ、 ㄷ、 ㅂ、 ㅅ、 ㅈ」が来ると、それぞれ濃音として発音される。の音が</a:t>
            </a:r>
          </a:p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「ㄱ、 ㄷ、 ㅂ」の場合、次に「ㄱ、 ㄷ、 ㅂ、 ㅅ、 ㅈ」が来ると、それぞれ濃音として発音される。</a:t>
            </a:r>
          </a:p>
          <a:p>
            <a:pPr algn="ctr"/>
            <a:r>
              <a:rPr kumimoji="1" lang="en-US" altLang="ja-JP" dirty="0">
                <a:solidFill>
                  <a:prstClr val="white"/>
                </a:solidFill>
              </a:rPr>
              <a:t>2. </a:t>
            </a:r>
            <a:r>
              <a:rPr kumimoji="1" lang="ja-JP" altLang="en-US" dirty="0">
                <a:solidFill>
                  <a:prstClr val="white"/>
                </a:solidFill>
              </a:rPr>
              <a:t>子音同化</a:t>
            </a:r>
          </a:p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音節末の子音、つまりパッチムの次に別の子音が来ると、片方が類似した音や同じ音に変化する。</a:t>
            </a:r>
          </a:p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パッチム「ㄱ、 ㄷ、 ㅂ」に「ㄴ、 ㅁ」が続くと、パッチムがそれぞれ「ㅇ、 ㄴ、 ㅁ」と発音される。</a:t>
            </a:r>
          </a:p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작년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장년</a:t>
            </a:r>
            <a:r>
              <a:rPr kumimoji="1" lang="en-US" altLang="ja-JP" dirty="0">
                <a:solidFill>
                  <a:prstClr val="white"/>
                </a:solidFill>
              </a:rPr>
              <a:t>] </a:t>
            </a:r>
            <a:r>
              <a:rPr kumimoji="1" lang="ja-JP" altLang="en-US" dirty="0">
                <a:solidFill>
                  <a:prstClr val="white"/>
                </a:solidFill>
              </a:rPr>
              <a:t>박물관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방물관</a:t>
            </a:r>
            <a:r>
              <a:rPr kumimoji="1" lang="en-US" altLang="ja-JP" dirty="0">
                <a:solidFill>
                  <a:prstClr val="white"/>
                </a:solidFill>
              </a:rPr>
              <a:t>] </a:t>
            </a:r>
            <a:r>
              <a:rPr kumimoji="1" lang="ja-JP" altLang="en-US" dirty="0">
                <a:solidFill>
                  <a:prstClr val="white"/>
                </a:solidFill>
              </a:rPr>
              <a:t>받는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반는</a:t>
            </a:r>
            <a:r>
              <a:rPr kumimoji="1" lang="en-US" altLang="ja-JP" dirty="0">
                <a:solidFill>
                  <a:prstClr val="white"/>
                </a:solidFill>
              </a:rPr>
              <a:t>] </a:t>
            </a:r>
            <a:r>
              <a:rPr kumimoji="1" lang="ja-JP" altLang="en-US" dirty="0">
                <a:solidFill>
                  <a:prstClr val="white"/>
                </a:solidFill>
              </a:rPr>
              <a:t>뒷문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뒨문</a:t>
            </a:r>
            <a:r>
              <a:rPr kumimoji="1" lang="en-US" altLang="ja-JP" dirty="0">
                <a:solidFill>
                  <a:prstClr val="white"/>
                </a:solidFill>
              </a:rPr>
              <a:t>]</a:t>
            </a:r>
          </a:p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갑니다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감니다</a:t>
            </a:r>
            <a:r>
              <a:rPr kumimoji="1" lang="en-US" altLang="ja-JP" dirty="0">
                <a:solidFill>
                  <a:prstClr val="white"/>
                </a:solidFill>
              </a:rPr>
              <a:t>] </a:t>
            </a:r>
            <a:r>
              <a:rPr kumimoji="1" lang="ja-JP" altLang="en-US" dirty="0">
                <a:solidFill>
                  <a:prstClr val="white"/>
                </a:solidFill>
              </a:rPr>
              <a:t>안녕하십니까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안녕하심니까</a:t>
            </a:r>
            <a:r>
              <a:rPr kumimoji="1" lang="en-US" altLang="ja-JP" dirty="0">
                <a:solidFill>
                  <a:prstClr val="white"/>
                </a:solidFill>
              </a:rPr>
              <a:t>] </a:t>
            </a:r>
            <a:r>
              <a:rPr kumimoji="1" lang="ja-JP" altLang="en-US" dirty="0">
                <a:solidFill>
                  <a:prstClr val="white"/>
                </a:solidFill>
              </a:rPr>
              <a:t>앞문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암문</a:t>
            </a:r>
            <a:r>
              <a:rPr kumimoji="1" lang="en-US" altLang="ja-JP" dirty="0">
                <a:solidFill>
                  <a:prstClr val="white"/>
                </a:solidFill>
              </a:rPr>
              <a:t>]</a:t>
            </a:r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sp>
        <p:nvSpPr>
          <p:cNvPr id="7" name="오각형[P] 14"/>
          <p:cNvSpPr/>
          <p:nvPr/>
        </p:nvSpPr>
        <p:spPr>
          <a:xfrm>
            <a:off x="105883" y="477758"/>
            <a:ext cx="4484590" cy="503424"/>
          </a:xfrm>
          <a:prstGeom prst="homePlate">
            <a:avLst/>
          </a:prstGeom>
          <a:solidFill>
            <a:srgbClr val="D8A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prstClr val="white"/>
                </a:solidFill>
              </a:rPr>
              <a:t>발음규칙</a:t>
            </a:r>
            <a:r>
              <a:rPr lang="en-US" altLang="ko-KR" sz="2400" dirty="0" smtClean="0">
                <a:solidFill>
                  <a:prstClr val="white"/>
                </a:solidFill>
              </a:rPr>
              <a:t>(</a:t>
            </a:r>
            <a:r>
              <a:rPr lang="zh-CN" altLang="en-US" sz="2400" dirty="0"/>
              <a:t>发</a:t>
            </a:r>
            <a:r>
              <a:rPr lang="zh-CN" altLang="en-US" sz="2400" dirty="0" smtClean="0"/>
              <a:t>音规则</a:t>
            </a:r>
            <a:r>
              <a:rPr lang="en-US" altLang="ko-KR" sz="2400" dirty="0" smtClean="0"/>
              <a:t>)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8" name="직각 삼각형[R] 15"/>
          <p:cNvSpPr/>
          <p:nvPr/>
        </p:nvSpPr>
        <p:spPr>
          <a:xfrm rot="10800000">
            <a:off x="116889" y="981182"/>
            <a:ext cx="172800" cy="172800"/>
          </a:xfrm>
          <a:prstGeom prst="rtTriangle">
            <a:avLst/>
          </a:prstGeom>
          <a:solidFill>
            <a:srgbClr val="854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1197882" y="1523578"/>
            <a:ext cx="88669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AutoNum type="arabicParenBoth"/>
            </a:pPr>
            <a:r>
              <a:rPr lang="zh-CN" altLang="en-US" sz="2400" dirty="0">
                <a:solidFill>
                  <a:prstClr val="black"/>
                </a:solidFill>
              </a:rPr>
              <a:t>无</a:t>
            </a:r>
            <a:r>
              <a:rPr lang="ja-JP" altLang="en-US" sz="2400" dirty="0" smtClean="0">
                <a:solidFill>
                  <a:prstClr val="black"/>
                </a:solidFill>
              </a:rPr>
              <a:t>声</a:t>
            </a:r>
            <a:r>
              <a:rPr lang="ja-JP" altLang="en-US" sz="2400" dirty="0">
                <a:solidFill>
                  <a:prstClr val="black"/>
                </a:solidFill>
              </a:rPr>
              <a:t>音「ㄱ」「ㄷ」「ㅂ」「ㅈ</a:t>
            </a:r>
            <a:r>
              <a:rPr lang="ja-JP" altLang="en-US" sz="2400" dirty="0" smtClean="0">
                <a:solidFill>
                  <a:prstClr val="black"/>
                </a:solidFill>
              </a:rPr>
              <a:t>」</a:t>
            </a:r>
            <a:r>
              <a:rPr lang="zh-CN" altLang="en-US" sz="2400" dirty="0">
                <a:solidFill>
                  <a:prstClr val="black"/>
                </a:solidFill>
              </a:rPr>
              <a:t>遇到</a:t>
            </a:r>
            <a:r>
              <a:rPr lang="ja-JP" altLang="en-US" sz="2400" dirty="0" smtClean="0">
                <a:solidFill>
                  <a:prstClr val="black"/>
                </a:solidFill>
              </a:rPr>
              <a:t>「</a:t>
            </a:r>
            <a:r>
              <a:rPr lang="ja-JP" altLang="en-US" sz="2400" dirty="0">
                <a:solidFill>
                  <a:prstClr val="black"/>
                </a:solidFill>
              </a:rPr>
              <a:t>ㅎ</a:t>
            </a:r>
            <a:r>
              <a:rPr lang="ja-JP" altLang="en-US" sz="2400" dirty="0" smtClean="0">
                <a:solidFill>
                  <a:prstClr val="black"/>
                </a:solidFill>
              </a:rPr>
              <a:t>」</a:t>
            </a:r>
            <a:r>
              <a:rPr lang="zh-CN" altLang="en-US" sz="2400" dirty="0" smtClean="0">
                <a:solidFill>
                  <a:prstClr val="black"/>
                </a:solidFill>
              </a:rPr>
              <a:t>则改发</a:t>
            </a:r>
            <a:endParaRPr lang="en-US" altLang="ja-JP" sz="24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ja-JP" sz="2400" dirty="0">
                <a:solidFill>
                  <a:prstClr val="black"/>
                </a:solidFill>
              </a:rPr>
              <a:t> </a:t>
            </a:r>
            <a:r>
              <a:rPr lang="en-US" altLang="ja-JP" sz="2400" dirty="0" smtClean="0">
                <a:solidFill>
                  <a:prstClr val="black"/>
                </a:solidFill>
              </a:rPr>
              <a:t>  </a:t>
            </a:r>
            <a:r>
              <a:rPr lang="ja-JP" altLang="en-US" sz="2400" dirty="0" smtClean="0">
                <a:solidFill>
                  <a:prstClr val="black"/>
                </a:solidFill>
              </a:rPr>
              <a:t>「</a:t>
            </a:r>
            <a:r>
              <a:rPr lang="ja-JP" altLang="en-US" sz="2400" dirty="0">
                <a:solidFill>
                  <a:prstClr val="black"/>
                </a:solidFill>
              </a:rPr>
              <a:t>ㅋ」「ㅌ」「ㅍ」「ㅊ</a:t>
            </a:r>
            <a:r>
              <a:rPr lang="ja-JP" altLang="en-US" sz="2400" dirty="0" smtClean="0">
                <a:solidFill>
                  <a:prstClr val="black"/>
                </a:solidFill>
              </a:rPr>
              <a:t>」</a:t>
            </a:r>
            <a:r>
              <a:rPr lang="zh-CN" altLang="en-US" sz="2400" dirty="0" smtClean="0">
                <a:solidFill>
                  <a:prstClr val="black"/>
                </a:solidFill>
              </a:rPr>
              <a:t>的音</a:t>
            </a:r>
            <a:r>
              <a:rPr lang="ja-JP" altLang="en-US" sz="2400" dirty="0" smtClean="0">
                <a:solidFill>
                  <a:prstClr val="black"/>
                </a:solidFill>
              </a:rPr>
              <a:t>。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971592" y="3207184"/>
            <a:ext cx="9319491" cy="218556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prstClr val="white"/>
                </a:solidFill>
              </a:rPr>
              <a:t>  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377418" y="3492050"/>
            <a:ext cx="8996218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200" dirty="0" smtClean="0">
                <a:solidFill>
                  <a:prstClr val="black"/>
                </a:solidFill>
              </a:rPr>
              <a:t>좋고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조코</a:t>
            </a:r>
            <a:r>
              <a:rPr lang="en-US" altLang="ko-KR" sz="2200" dirty="0" smtClean="0">
                <a:solidFill>
                  <a:prstClr val="black"/>
                </a:solidFill>
              </a:rPr>
              <a:t>]         </a:t>
            </a:r>
            <a:r>
              <a:rPr lang="ko-KR" altLang="en-US" sz="2200" dirty="0" smtClean="0">
                <a:solidFill>
                  <a:prstClr val="black"/>
                </a:solidFill>
              </a:rPr>
              <a:t>빨갛다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빨가타</a:t>
            </a:r>
            <a:r>
              <a:rPr lang="en-US" altLang="ko-KR" sz="2200" dirty="0" smtClean="0">
                <a:solidFill>
                  <a:prstClr val="black"/>
                </a:solidFill>
              </a:rPr>
              <a:t>]       </a:t>
            </a:r>
            <a:r>
              <a:rPr lang="ko-KR" altLang="en-US" sz="2200" dirty="0">
                <a:solidFill>
                  <a:prstClr val="black"/>
                </a:solidFill>
              </a:rPr>
              <a:t>파랗지만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파라치만</a:t>
            </a:r>
            <a:r>
              <a:rPr lang="en-US" altLang="ko-KR" sz="2200" dirty="0" smtClean="0">
                <a:solidFill>
                  <a:prstClr val="black"/>
                </a:solidFill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ko-KR" altLang="en-US" sz="2200" dirty="0" smtClean="0">
                <a:solidFill>
                  <a:prstClr val="black"/>
                </a:solidFill>
              </a:rPr>
              <a:t>어떻게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>
                <a:solidFill>
                  <a:prstClr val="black"/>
                </a:solidFill>
              </a:rPr>
              <a:t>어떠케</a:t>
            </a:r>
            <a:r>
              <a:rPr lang="en-US" altLang="ko-KR" sz="2200" dirty="0" smtClean="0">
                <a:solidFill>
                  <a:prstClr val="black"/>
                </a:solidFill>
              </a:rPr>
              <a:t>]   </a:t>
            </a:r>
            <a:r>
              <a:rPr lang="ko-KR" altLang="en-US" sz="2200" dirty="0" smtClean="0">
                <a:solidFill>
                  <a:prstClr val="black"/>
                </a:solidFill>
              </a:rPr>
              <a:t>많지요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>
                <a:solidFill>
                  <a:prstClr val="black"/>
                </a:solidFill>
              </a:rPr>
              <a:t>만치요</a:t>
            </a:r>
            <a:r>
              <a:rPr lang="en-US" altLang="ko-KR" sz="2200" dirty="0">
                <a:solidFill>
                  <a:prstClr val="black"/>
                </a:solidFill>
              </a:rPr>
              <a:t>] </a:t>
            </a:r>
            <a:r>
              <a:rPr lang="en-US" altLang="ko-KR" sz="2200" dirty="0" smtClean="0">
                <a:solidFill>
                  <a:prstClr val="black"/>
                </a:solidFill>
              </a:rPr>
              <a:t>      </a:t>
            </a:r>
            <a:r>
              <a:rPr lang="ko-KR" altLang="en-US" sz="2200" dirty="0" smtClean="0">
                <a:solidFill>
                  <a:prstClr val="black"/>
                </a:solidFill>
              </a:rPr>
              <a:t>국화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구콰</a:t>
            </a:r>
            <a:r>
              <a:rPr lang="en-US" altLang="ko-KR" sz="2200" dirty="0">
                <a:solidFill>
                  <a:prstClr val="black"/>
                </a:solidFill>
              </a:rPr>
              <a:t>] </a:t>
            </a:r>
            <a:endParaRPr lang="en-US" altLang="ko-KR" sz="22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2200" dirty="0" smtClean="0">
                <a:solidFill>
                  <a:prstClr val="black"/>
                </a:solidFill>
              </a:rPr>
              <a:t>백화점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배콰점</a:t>
            </a:r>
            <a:r>
              <a:rPr lang="en-US" altLang="ko-KR" sz="2200" dirty="0">
                <a:solidFill>
                  <a:prstClr val="black"/>
                </a:solidFill>
              </a:rPr>
              <a:t>] </a:t>
            </a:r>
            <a:r>
              <a:rPr lang="en-US" altLang="ko-KR" sz="2200" dirty="0" smtClean="0">
                <a:solidFill>
                  <a:prstClr val="black"/>
                </a:solidFill>
              </a:rPr>
              <a:t>  </a:t>
            </a:r>
            <a:r>
              <a:rPr lang="ko-KR" altLang="en-US" sz="2200" dirty="0" smtClean="0">
                <a:solidFill>
                  <a:prstClr val="black"/>
                </a:solidFill>
              </a:rPr>
              <a:t>복잡한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복짜판</a:t>
            </a:r>
            <a:r>
              <a:rPr lang="en-US" altLang="ko-KR" sz="2200" dirty="0" smtClean="0">
                <a:solidFill>
                  <a:prstClr val="black"/>
                </a:solidFill>
              </a:rPr>
              <a:t>]       </a:t>
            </a:r>
            <a:r>
              <a:rPr lang="ko-KR" altLang="en-US" sz="2200" dirty="0" smtClean="0">
                <a:solidFill>
                  <a:prstClr val="black"/>
                </a:solidFill>
              </a:rPr>
              <a:t>깨끗하다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>
                <a:solidFill>
                  <a:prstClr val="black"/>
                </a:solidFill>
              </a:rPr>
              <a:t>깨 하다 → </a:t>
            </a:r>
            <a:r>
              <a:rPr lang="ko-KR" altLang="en-US" sz="2200" dirty="0" err="1">
                <a:solidFill>
                  <a:prstClr val="black"/>
                </a:solidFill>
              </a:rPr>
              <a:t>깨끄타다</a:t>
            </a:r>
            <a:r>
              <a:rPr lang="en-US" altLang="ko-KR" sz="2200" dirty="0" smtClean="0">
                <a:solidFill>
                  <a:prstClr val="black"/>
                </a:solidFill>
              </a:rPr>
              <a:t>]</a:t>
            </a:r>
            <a:endParaRPr lang="ko-KR" altLang="en-US" sz="22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14938" y="606050"/>
            <a:ext cx="3400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rgbClr val="C00000"/>
                </a:solidFill>
                <a:latin typeface="Apple SD Gothic Neo SemiBold"/>
                <a:ea typeface="Apple SD Gothic Neo SemiBold"/>
              </a:rPr>
              <a:t>「</a:t>
            </a:r>
            <a:r>
              <a:rPr lang="ko-KR" altLang="en-US" sz="2400" b="1" dirty="0" err="1">
                <a:solidFill>
                  <a:srgbClr val="C00000"/>
                </a:solidFill>
                <a:latin typeface="Apple SD Gothic Neo SemiBold"/>
                <a:ea typeface="Apple SD Gothic Neo SemiBold"/>
              </a:rPr>
              <a:t>ㅎ</a:t>
            </a:r>
            <a:r>
              <a:rPr lang="ko-KR" altLang="en-US" sz="2400" b="1" dirty="0" smtClean="0">
                <a:solidFill>
                  <a:srgbClr val="C00000"/>
                </a:solidFill>
                <a:latin typeface="Apple SD Gothic Neo SemiBold"/>
                <a:ea typeface="Apple SD Gothic Neo SemiBold"/>
              </a:rPr>
              <a:t>」</a:t>
            </a:r>
            <a:r>
              <a:rPr lang="zh-CN" altLang="en-US" sz="2400" b="1" dirty="0" smtClean="0">
                <a:solidFill>
                  <a:srgbClr val="C00000"/>
                </a:solidFill>
                <a:latin typeface="Apple SD Gothic Neo SemiBold"/>
              </a:rPr>
              <a:t>的发音</a:t>
            </a:r>
            <a:endParaRPr lang="ko-KR" altLang="en-US" sz="2400" b="1" dirty="0">
              <a:solidFill>
                <a:srgbClr val="C00000"/>
              </a:solidFill>
              <a:latin typeface="Apple SD Gothic Neo SemiBold"/>
              <a:ea typeface="Apple SD Gothic Neo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28248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4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46426" y="269806"/>
            <a:ext cx="10521278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パッチムの音が無声音である場「ㅎ」の発音</a:t>
            </a:r>
          </a:p>
          <a:p>
            <a:pPr algn="ctr">
              <a:lnSpc>
                <a:spcPct val="150000"/>
              </a:lnSpc>
            </a:pPr>
            <a:r>
              <a:rPr kumimoji="1" lang="en-US" altLang="ja-JP" dirty="0">
                <a:solidFill>
                  <a:prstClr val="white"/>
                </a:solidFill>
              </a:rPr>
              <a:t>(1) </a:t>
            </a:r>
            <a:r>
              <a:rPr kumimoji="1" lang="ja-JP" altLang="en-US" dirty="0">
                <a:solidFill>
                  <a:prstClr val="white"/>
                </a:solidFill>
              </a:rPr>
              <a:t>無声音「ㄱ」「ㄷ」「ㅂ」「ㅈ」の後ろに「ㅎ」が来ると「ㅋ」「ㅌ」「ㅍ」「ㅊ」とし</a:t>
            </a:r>
          </a:p>
          <a:p>
            <a:pPr algn="ctr">
              <a:lnSpc>
                <a:spcPct val="150000"/>
              </a:lnSpc>
            </a:pPr>
            <a:r>
              <a:rPr kumimoji="1" lang="ja-JP" altLang="en-US" dirty="0">
                <a:solidFill>
                  <a:prstClr val="white"/>
                </a:solidFill>
              </a:rPr>
              <a:t>て発音される。合、次に無声音が来ると濃音化して発音される。つまりパッチムパッチムの音が無声音である場合、次に無声音が来ると濃音化して発音される。つまりパッチムの音が</a:t>
            </a:r>
          </a:p>
          <a:p>
            <a:pPr algn="ctr">
              <a:lnSpc>
                <a:spcPct val="150000"/>
              </a:lnSpc>
            </a:pPr>
            <a:r>
              <a:rPr kumimoji="1" lang="ja-JP" altLang="en-US" dirty="0">
                <a:solidFill>
                  <a:prstClr val="white"/>
                </a:solidFill>
              </a:rPr>
              <a:t>「ㄱ、 ㄷ、 ㅂ」の場合、次に「ㄱ、 ㄷ、 ㅂ、 ㅅ、 ㅈ」が来ると、それぞれ濃音として発音される。の音が</a:t>
            </a:r>
          </a:p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「ㄱ、 ㄷ、 ㅂ」の場合、次に「ㄱ、 ㄷ、 ㅂ、 ㅅ、 ㅈ」が来ると、それぞれ濃音として発音される。</a:t>
            </a:r>
          </a:p>
          <a:p>
            <a:pPr algn="ctr"/>
            <a:r>
              <a:rPr kumimoji="1" lang="en-US" altLang="ja-JP" dirty="0">
                <a:solidFill>
                  <a:prstClr val="white"/>
                </a:solidFill>
              </a:rPr>
              <a:t>2. </a:t>
            </a:r>
            <a:r>
              <a:rPr kumimoji="1" lang="ja-JP" altLang="en-US" dirty="0">
                <a:solidFill>
                  <a:prstClr val="white"/>
                </a:solidFill>
              </a:rPr>
              <a:t>子音同化</a:t>
            </a:r>
          </a:p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音節末の子音、つまりパッチムの次に別の子音が来ると、片方が類似した音や同じ音に変化する。</a:t>
            </a:r>
          </a:p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パッチム「ㄱ、 ㄷ、 ㅂ」に「ㄴ、 ㅁ」が続くと、パッチムがそれぞれ「ㅇ、 ㄴ、 ㅁ」と発音される。</a:t>
            </a:r>
          </a:p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작년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장년</a:t>
            </a:r>
            <a:r>
              <a:rPr kumimoji="1" lang="en-US" altLang="ja-JP" dirty="0">
                <a:solidFill>
                  <a:prstClr val="white"/>
                </a:solidFill>
              </a:rPr>
              <a:t>] </a:t>
            </a:r>
            <a:r>
              <a:rPr kumimoji="1" lang="ja-JP" altLang="en-US" dirty="0">
                <a:solidFill>
                  <a:prstClr val="white"/>
                </a:solidFill>
              </a:rPr>
              <a:t>박물관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방물관</a:t>
            </a:r>
            <a:r>
              <a:rPr kumimoji="1" lang="en-US" altLang="ja-JP" dirty="0">
                <a:solidFill>
                  <a:prstClr val="white"/>
                </a:solidFill>
              </a:rPr>
              <a:t>] </a:t>
            </a:r>
            <a:r>
              <a:rPr kumimoji="1" lang="ja-JP" altLang="en-US" dirty="0">
                <a:solidFill>
                  <a:prstClr val="white"/>
                </a:solidFill>
              </a:rPr>
              <a:t>받는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반는</a:t>
            </a:r>
            <a:r>
              <a:rPr kumimoji="1" lang="en-US" altLang="ja-JP" dirty="0">
                <a:solidFill>
                  <a:prstClr val="white"/>
                </a:solidFill>
              </a:rPr>
              <a:t>] </a:t>
            </a:r>
            <a:r>
              <a:rPr kumimoji="1" lang="ja-JP" altLang="en-US" dirty="0">
                <a:solidFill>
                  <a:prstClr val="white"/>
                </a:solidFill>
              </a:rPr>
              <a:t>뒷문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뒨문</a:t>
            </a:r>
            <a:r>
              <a:rPr kumimoji="1" lang="en-US" altLang="ja-JP" dirty="0">
                <a:solidFill>
                  <a:prstClr val="white"/>
                </a:solidFill>
              </a:rPr>
              <a:t>]</a:t>
            </a:r>
          </a:p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갑니다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감니다</a:t>
            </a:r>
            <a:r>
              <a:rPr kumimoji="1" lang="en-US" altLang="ja-JP" dirty="0">
                <a:solidFill>
                  <a:prstClr val="white"/>
                </a:solidFill>
              </a:rPr>
              <a:t>] </a:t>
            </a:r>
            <a:r>
              <a:rPr kumimoji="1" lang="ja-JP" altLang="en-US" dirty="0">
                <a:solidFill>
                  <a:prstClr val="white"/>
                </a:solidFill>
              </a:rPr>
              <a:t>안녕하십니까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안녕하심니까</a:t>
            </a:r>
            <a:r>
              <a:rPr kumimoji="1" lang="en-US" altLang="ja-JP" dirty="0">
                <a:solidFill>
                  <a:prstClr val="white"/>
                </a:solidFill>
              </a:rPr>
              <a:t>] </a:t>
            </a:r>
            <a:r>
              <a:rPr kumimoji="1" lang="ja-JP" altLang="en-US" dirty="0">
                <a:solidFill>
                  <a:prstClr val="white"/>
                </a:solidFill>
              </a:rPr>
              <a:t>앞문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암문</a:t>
            </a:r>
            <a:r>
              <a:rPr kumimoji="1" lang="en-US" altLang="ja-JP" dirty="0">
                <a:solidFill>
                  <a:prstClr val="white"/>
                </a:solidFill>
              </a:rPr>
              <a:t>]</a:t>
            </a:r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sp>
        <p:nvSpPr>
          <p:cNvPr id="8" name="직각 삼각형[R] 15"/>
          <p:cNvSpPr/>
          <p:nvPr/>
        </p:nvSpPr>
        <p:spPr>
          <a:xfrm rot="10800000">
            <a:off x="116889" y="981182"/>
            <a:ext cx="172800" cy="172800"/>
          </a:xfrm>
          <a:prstGeom prst="rtTriangle">
            <a:avLst/>
          </a:prstGeom>
          <a:solidFill>
            <a:srgbClr val="854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1197884" y="1431491"/>
            <a:ext cx="88669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400" dirty="0">
                <a:solidFill>
                  <a:prstClr val="black"/>
                </a:solidFill>
              </a:rPr>
              <a:t>(2) </a:t>
            </a:r>
            <a:r>
              <a:rPr lang="zh-CN" altLang="en-US" sz="2400" dirty="0">
                <a:solidFill>
                  <a:prstClr val="black"/>
                </a:solidFill>
              </a:rPr>
              <a:t>收音</a:t>
            </a:r>
            <a:r>
              <a:rPr lang="ja-JP" altLang="en-US" sz="2400" dirty="0" smtClean="0">
                <a:solidFill>
                  <a:prstClr val="black"/>
                </a:solidFill>
              </a:rPr>
              <a:t>「</a:t>
            </a:r>
            <a:r>
              <a:rPr lang="ja-JP" altLang="en-US" sz="2400" dirty="0">
                <a:solidFill>
                  <a:prstClr val="black"/>
                </a:solidFill>
              </a:rPr>
              <a:t>ㅎ</a:t>
            </a:r>
            <a:r>
              <a:rPr lang="ja-JP" altLang="en-US" sz="2400" dirty="0" smtClean="0">
                <a:solidFill>
                  <a:prstClr val="black"/>
                </a:solidFill>
              </a:rPr>
              <a:t>」</a:t>
            </a:r>
            <a:r>
              <a:rPr lang="zh-CN" altLang="en-US" sz="2400" dirty="0">
                <a:solidFill>
                  <a:prstClr val="black"/>
                </a:solidFill>
              </a:rPr>
              <a:t>遇</a:t>
            </a:r>
            <a:r>
              <a:rPr lang="zh-CN" altLang="en-US" sz="2400" dirty="0" smtClean="0">
                <a:solidFill>
                  <a:prstClr val="black"/>
                </a:solidFill>
              </a:rPr>
              <a:t>到元音则不发连音，也无音</a:t>
            </a:r>
            <a:r>
              <a:rPr lang="ja-JP" altLang="en-US" sz="2400" dirty="0" smtClean="0">
                <a:solidFill>
                  <a:prstClr val="black"/>
                </a:solidFill>
              </a:rPr>
              <a:t>。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1774159" y="2330833"/>
            <a:ext cx="8105410" cy="114456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prstClr val="white"/>
                </a:solidFill>
              </a:rPr>
              <a:t>  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2227526" y="2298206"/>
            <a:ext cx="7932474" cy="1042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200" dirty="0">
                <a:solidFill>
                  <a:prstClr val="black"/>
                </a:solidFill>
              </a:rPr>
              <a:t>좋은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>
                <a:solidFill>
                  <a:prstClr val="black"/>
                </a:solidFill>
              </a:rPr>
              <a:t>조은</a:t>
            </a:r>
            <a:r>
              <a:rPr lang="en-US" altLang="ko-KR" sz="2200" dirty="0" smtClean="0">
                <a:solidFill>
                  <a:prstClr val="black"/>
                </a:solidFill>
              </a:rPr>
              <a:t>]                                 </a:t>
            </a:r>
            <a:r>
              <a:rPr lang="ko-KR" altLang="en-US" sz="2200" dirty="0" smtClean="0">
                <a:solidFill>
                  <a:prstClr val="black"/>
                </a:solidFill>
              </a:rPr>
              <a:t>많이</a:t>
            </a:r>
            <a:r>
              <a:rPr lang="en-US" altLang="ko-KR" sz="2200" dirty="0" smtClean="0">
                <a:solidFill>
                  <a:prstClr val="black"/>
                </a:solidFill>
              </a:rPr>
              <a:t>[</a:t>
            </a:r>
            <a:r>
              <a:rPr lang="ko-KR" altLang="en-US" sz="2200" dirty="0" smtClean="0">
                <a:solidFill>
                  <a:prstClr val="black"/>
                </a:solidFill>
              </a:rPr>
              <a:t>만이 → 마니</a:t>
            </a:r>
            <a:r>
              <a:rPr lang="en-US" altLang="ko-KR" sz="2200" dirty="0" smtClean="0">
                <a:solidFill>
                  <a:prstClr val="black"/>
                </a:solidFill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ko-KR" altLang="en-US" sz="2200" dirty="0" smtClean="0">
                <a:solidFill>
                  <a:prstClr val="black"/>
                </a:solidFill>
              </a:rPr>
              <a:t>괜찮아요</a:t>
            </a:r>
            <a:r>
              <a:rPr lang="en-US" altLang="ko-KR" sz="2200" dirty="0" smtClean="0">
                <a:solidFill>
                  <a:prstClr val="black"/>
                </a:solidFill>
              </a:rPr>
              <a:t>[</a:t>
            </a:r>
            <a:r>
              <a:rPr lang="ko-KR" altLang="en-US" sz="2200" dirty="0" err="1" smtClean="0">
                <a:solidFill>
                  <a:prstClr val="black"/>
                </a:solidFill>
              </a:rPr>
              <a:t>괜찬아요</a:t>
            </a:r>
            <a:r>
              <a:rPr lang="ko-KR" altLang="en-US" sz="2200" dirty="0" smtClean="0">
                <a:solidFill>
                  <a:prstClr val="black"/>
                </a:solidFill>
              </a:rPr>
              <a:t> → </a:t>
            </a:r>
            <a:r>
              <a:rPr lang="ko-KR" altLang="en-US" sz="2200" dirty="0" err="1" smtClean="0">
                <a:solidFill>
                  <a:prstClr val="black"/>
                </a:solidFill>
              </a:rPr>
              <a:t>괜차나요</a:t>
            </a:r>
            <a:r>
              <a:rPr lang="en-US" altLang="ko-KR" sz="2200" dirty="0" smtClean="0">
                <a:solidFill>
                  <a:prstClr val="black"/>
                </a:solidFill>
              </a:rPr>
              <a:t>]      </a:t>
            </a:r>
            <a:r>
              <a:rPr lang="ko-KR" altLang="en-US" sz="2200" dirty="0" smtClean="0">
                <a:solidFill>
                  <a:prstClr val="black"/>
                </a:solidFill>
              </a:rPr>
              <a:t>놓으세요</a:t>
            </a:r>
            <a:r>
              <a:rPr lang="en-US" altLang="ko-KR" sz="2200" dirty="0" smtClean="0">
                <a:solidFill>
                  <a:prstClr val="black"/>
                </a:solidFill>
              </a:rPr>
              <a:t>[</a:t>
            </a:r>
            <a:r>
              <a:rPr lang="ko-KR" altLang="en-US" sz="2200" dirty="0" err="1" smtClean="0">
                <a:solidFill>
                  <a:prstClr val="black"/>
                </a:solidFill>
              </a:rPr>
              <a:t>노으세요</a:t>
            </a:r>
            <a:r>
              <a:rPr lang="en-US" altLang="ko-KR" sz="2200" dirty="0" smtClean="0">
                <a:solidFill>
                  <a:prstClr val="black"/>
                </a:solidFill>
              </a:rPr>
              <a:t>]</a:t>
            </a:r>
            <a:endParaRPr lang="ko-KR" altLang="en-US" sz="2200" dirty="0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182961" y="3885334"/>
            <a:ext cx="88669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400" dirty="0" smtClean="0">
                <a:solidFill>
                  <a:prstClr val="black"/>
                </a:solidFill>
              </a:rPr>
              <a:t>(3)</a:t>
            </a:r>
            <a:r>
              <a:rPr lang="ja-JP" altLang="en-US" sz="2400" dirty="0">
                <a:solidFill>
                  <a:prstClr val="black"/>
                </a:solidFill>
              </a:rPr>
              <a:t> 「ㅎ</a:t>
            </a:r>
            <a:r>
              <a:rPr lang="ja-JP" altLang="en-US" sz="2400" dirty="0" smtClean="0">
                <a:solidFill>
                  <a:prstClr val="black"/>
                </a:solidFill>
              </a:rPr>
              <a:t>」</a:t>
            </a:r>
            <a:r>
              <a:rPr lang="zh-CN" altLang="en-US" sz="2400" dirty="0" smtClean="0">
                <a:solidFill>
                  <a:prstClr val="black"/>
                </a:solidFill>
              </a:rPr>
              <a:t>在有声音之间则发微弱音</a:t>
            </a:r>
            <a:r>
              <a:rPr lang="ja-JP" altLang="en-US" sz="2400" dirty="0" smtClean="0">
                <a:solidFill>
                  <a:prstClr val="black"/>
                </a:solidFill>
              </a:rPr>
              <a:t>。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1774159" y="4775691"/>
            <a:ext cx="8105410" cy="11251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prstClr val="white"/>
                </a:solidFill>
              </a:rPr>
              <a:t>  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2229088" y="4775691"/>
            <a:ext cx="7932474" cy="1042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200" dirty="0" smtClean="0">
                <a:solidFill>
                  <a:prstClr val="black"/>
                </a:solidFill>
              </a:rPr>
              <a:t>지하철             대학교          전화            은행 </a:t>
            </a:r>
            <a:endParaRPr lang="en-US" altLang="ko-KR" sz="22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2200" dirty="0" smtClean="0">
                <a:solidFill>
                  <a:prstClr val="black"/>
                </a:solidFill>
              </a:rPr>
              <a:t>피곤하다          말하다          열심히         영화</a:t>
            </a:r>
            <a:endParaRPr lang="ko-KR" altLang="en-US" sz="2200" dirty="0">
              <a:solidFill>
                <a:prstClr val="black"/>
              </a:solidFill>
            </a:endParaRPr>
          </a:p>
        </p:txBody>
      </p:sp>
      <p:sp>
        <p:nvSpPr>
          <p:cNvPr id="12" name="오각형[P] 14"/>
          <p:cNvSpPr/>
          <p:nvPr/>
        </p:nvSpPr>
        <p:spPr>
          <a:xfrm>
            <a:off x="105883" y="477758"/>
            <a:ext cx="4484590" cy="503424"/>
          </a:xfrm>
          <a:prstGeom prst="homePlate">
            <a:avLst/>
          </a:prstGeom>
          <a:solidFill>
            <a:srgbClr val="D8A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prstClr val="white"/>
                </a:solidFill>
              </a:rPr>
              <a:t>발음규칙</a:t>
            </a:r>
            <a:r>
              <a:rPr lang="en-US" altLang="ko-KR" sz="2400" dirty="0" smtClean="0">
                <a:solidFill>
                  <a:prstClr val="white"/>
                </a:solidFill>
              </a:rPr>
              <a:t>(</a:t>
            </a:r>
            <a:r>
              <a:rPr lang="zh-CN" altLang="en-US" sz="2400" dirty="0"/>
              <a:t>发</a:t>
            </a:r>
            <a:r>
              <a:rPr lang="zh-CN" altLang="en-US" sz="2400" dirty="0" smtClean="0"/>
              <a:t>音规则</a:t>
            </a:r>
            <a:r>
              <a:rPr lang="en-US" altLang="ko-KR" sz="2400" dirty="0" smtClean="0"/>
              <a:t>)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5412960" y="583092"/>
            <a:ext cx="20120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400" b="1" dirty="0">
                <a:solidFill>
                  <a:srgbClr val="C00000"/>
                </a:solidFill>
                <a:latin typeface="Apple SD Gothic Neo SemiBold"/>
                <a:ea typeface="Apple SD Gothic Neo SemiBold"/>
              </a:rPr>
              <a:t>「</a:t>
            </a:r>
            <a:r>
              <a:rPr lang="ko-KR" altLang="en-US" sz="2400" b="1" dirty="0" err="1">
                <a:solidFill>
                  <a:srgbClr val="C00000"/>
                </a:solidFill>
                <a:latin typeface="Apple SD Gothic Neo SemiBold"/>
                <a:ea typeface="Apple SD Gothic Neo SemiBold"/>
              </a:rPr>
              <a:t>ㅎ</a:t>
            </a:r>
            <a:r>
              <a:rPr lang="ko-KR" altLang="en-US" sz="2400" b="1" dirty="0" smtClean="0">
                <a:solidFill>
                  <a:srgbClr val="C00000"/>
                </a:solidFill>
                <a:latin typeface="Apple SD Gothic Neo SemiBold"/>
                <a:ea typeface="Apple SD Gothic Neo SemiBold"/>
              </a:rPr>
              <a:t>」</a:t>
            </a:r>
            <a:r>
              <a:rPr lang="zh-CN" altLang="en-US" sz="2400" b="1" dirty="0" smtClean="0">
                <a:solidFill>
                  <a:srgbClr val="C00000"/>
                </a:solidFill>
                <a:latin typeface="Apple SD Gothic Neo SemiBold"/>
              </a:rPr>
              <a:t>的发音</a:t>
            </a:r>
            <a:endParaRPr lang="ko-KR" altLang="en-US" sz="2400" b="1" dirty="0">
              <a:solidFill>
                <a:srgbClr val="C00000"/>
              </a:solidFill>
              <a:latin typeface="Apple SD Gothic Neo SemiBold"/>
              <a:ea typeface="Apple SD Gothic Neo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139199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4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46426" y="302057"/>
            <a:ext cx="10521278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>
                <a:solidFill>
                  <a:prstClr val="white"/>
                </a:solidFill>
              </a:rPr>
              <a:t>パッチムの音が無声音である場「ㅎ」の発音</a:t>
            </a:r>
          </a:p>
          <a:p>
            <a:pPr algn="ctr"/>
            <a:r>
              <a:rPr kumimoji="1" lang="en-US" altLang="ja-JP" smtClean="0">
                <a:solidFill>
                  <a:prstClr val="white"/>
                </a:solidFill>
              </a:rPr>
              <a:t>(1) </a:t>
            </a:r>
            <a:r>
              <a:rPr kumimoji="1" lang="ja-JP" altLang="en-US" smtClean="0">
                <a:solidFill>
                  <a:prstClr val="white"/>
                </a:solidFill>
              </a:rPr>
              <a:t>無声音「ㄱ」「ㄷ」「ㅂ」「ㅈ」の後ろに「ㅎ」が来ると「ㅋ」「ㅌ」「ㅍ」「ㅊ」とし</a:t>
            </a:r>
          </a:p>
          <a:p>
            <a:pPr algn="ctr"/>
            <a:r>
              <a:rPr kumimoji="1" lang="ja-JP" altLang="en-US" smtClean="0">
                <a:solidFill>
                  <a:prstClr val="white"/>
                </a:solidFill>
              </a:rPr>
              <a:t>て発音される。合、次に無声音が来ると濃音化して発音される。つまりパッチムパッチムの音が無声音である場合、次に無声音が来ると濃音化して発音される。つまりパッチムの音が</a:t>
            </a:r>
          </a:p>
          <a:p>
            <a:pPr algn="ctr"/>
            <a:r>
              <a:rPr kumimoji="1" lang="ja-JP" altLang="en-US" smtClean="0">
                <a:solidFill>
                  <a:prstClr val="white"/>
                </a:solidFill>
              </a:rPr>
              <a:t>「ㄱ、 ㄷ、 ㅂ」の場合、次に「ㄱ、 ㄷ、 ㅂ、 ㅅ、 ㅈ」が来ると、それぞれ濃音として発音される。の音が</a:t>
            </a:r>
          </a:p>
          <a:p>
            <a:pPr algn="ctr"/>
            <a:r>
              <a:rPr kumimoji="1" lang="ja-JP" altLang="en-US" smtClean="0">
                <a:solidFill>
                  <a:prstClr val="white"/>
                </a:solidFill>
              </a:rPr>
              <a:t>「ㄱ、 ㄷ、 ㅂ」の場合、次に「ㄱ、 ㄷ、 ㅂ、 ㅅ、 ㅈ」が来ると、それぞれ濃音として発音される。</a:t>
            </a:r>
          </a:p>
          <a:p>
            <a:pPr algn="ctr"/>
            <a:r>
              <a:rPr kumimoji="1" lang="en-US" altLang="ja-JP" smtClean="0">
                <a:solidFill>
                  <a:prstClr val="white"/>
                </a:solidFill>
              </a:rPr>
              <a:t>2. </a:t>
            </a:r>
            <a:r>
              <a:rPr kumimoji="1" lang="ja-JP" altLang="en-US" smtClean="0">
                <a:solidFill>
                  <a:prstClr val="white"/>
                </a:solidFill>
              </a:rPr>
              <a:t>子音同化</a:t>
            </a:r>
          </a:p>
          <a:p>
            <a:pPr algn="ctr"/>
            <a:r>
              <a:rPr kumimoji="1" lang="ja-JP" altLang="en-US" smtClean="0">
                <a:solidFill>
                  <a:prstClr val="white"/>
                </a:solidFill>
              </a:rPr>
              <a:t>音節末の子音、つまりパッチムの次に別の子音が来ると、片方が類似した音や同じ音に変化する。</a:t>
            </a:r>
          </a:p>
          <a:p>
            <a:pPr algn="ctr"/>
            <a:r>
              <a:rPr kumimoji="1" lang="ja-JP" altLang="en-US" smtClean="0">
                <a:solidFill>
                  <a:prstClr val="white"/>
                </a:solidFill>
              </a:rPr>
              <a:t>パッチム「ㄱ、 ㄷ、 ㅂ」に「ㄴ、 ㅁ」が続くと、パッチムがそれぞれ「ㅇ、 ㄴ、 ㅁ」と発音される。</a:t>
            </a:r>
          </a:p>
          <a:p>
            <a:pPr algn="ctr"/>
            <a:r>
              <a:rPr kumimoji="1" lang="ja-JP" altLang="en-US" smtClean="0">
                <a:solidFill>
                  <a:prstClr val="white"/>
                </a:solidFill>
              </a:rPr>
              <a:t>작년 </a:t>
            </a:r>
            <a:r>
              <a:rPr kumimoji="1" lang="en-US" altLang="ja-JP" smtClean="0">
                <a:solidFill>
                  <a:prstClr val="white"/>
                </a:solidFill>
              </a:rPr>
              <a:t>[</a:t>
            </a:r>
            <a:r>
              <a:rPr kumimoji="1" lang="ja-JP" altLang="en-US" smtClean="0">
                <a:solidFill>
                  <a:prstClr val="white"/>
                </a:solidFill>
              </a:rPr>
              <a:t>장년</a:t>
            </a:r>
            <a:r>
              <a:rPr kumimoji="1" lang="en-US" altLang="ja-JP" smtClean="0">
                <a:solidFill>
                  <a:prstClr val="white"/>
                </a:solidFill>
              </a:rPr>
              <a:t>] </a:t>
            </a:r>
            <a:r>
              <a:rPr kumimoji="1" lang="ja-JP" altLang="en-US" smtClean="0">
                <a:solidFill>
                  <a:prstClr val="white"/>
                </a:solidFill>
              </a:rPr>
              <a:t>박물관 </a:t>
            </a:r>
            <a:r>
              <a:rPr kumimoji="1" lang="en-US" altLang="ja-JP" smtClean="0">
                <a:solidFill>
                  <a:prstClr val="white"/>
                </a:solidFill>
              </a:rPr>
              <a:t>[</a:t>
            </a:r>
            <a:r>
              <a:rPr kumimoji="1" lang="ja-JP" altLang="en-US" smtClean="0">
                <a:solidFill>
                  <a:prstClr val="white"/>
                </a:solidFill>
              </a:rPr>
              <a:t>방물관</a:t>
            </a:r>
            <a:r>
              <a:rPr kumimoji="1" lang="en-US" altLang="ja-JP" smtClean="0">
                <a:solidFill>
                  <a:prstClr val="white"/>
                </a:solidFill>
              </a:rPr>
              <a:t>] </a:t>
            </a:r>
            <a:r>
              <a:rPr kumimoji="1" lang="ja-JP" altLang="en-US" smtClean="0">
                <a:solidFill>
                  <a:prstClr val="white"/>
                </a:solidFill>
              </a:rPr>
              <a:t>받는</a:t>
            </a:r>
            <a:r>
              <a:rPr kumimoji="1" lang="en-US" altLang="ja-JP" smtClean="0">
                <a:solidFill>
                  <a:prstClr val="white"/>
                </a:solidFill>
              </a:rPr>
              <a:t>[</a:t>
            </a:r>
            <a:r>
              <a:rPr kumimoji="1" lang="ja-JP" altLang="en-US" smtClean="0">
                <a:solidFill>
                  <a:prstClr val="white"/>
                </a:solidFill>
              </a:rPr>
              <a:t>반는</a:t>
            </a:r>
            <a:r>
              <a:rPr kumimoji="1" lang="en-US" altLang="ja-JP" smtClean="0">
                <a:solidFill>
                  <a:prstClr val="white"/>
                </a:solidFill>
              </a:rPr>
              <a:t>] </a:t>
            </a:r>
            <a:r>
              <a:rPr kumimoji="1" lang="ja-JP" altLang="en-US" smtClean="0">
                <a:solidFill>
                  <a:prstClr val="white"/>
                </a:solidFill>
              </a:rPr>
              <a:t>뒷문 </a:t>
            </a:r>
            <a:r>
              <a:rPr kumimoji="1" lang="en-US" altLang="ja-JP" smtClean="0">
                <a:solidFill>
                  <a:prstClr val="white"/>
                </a:solidFill>
              </a:rPr>
              <a:t>[</a:t>
            </a:r>
            <a:r>
              <a:rPr kumimoji="1" lang="ja-JP" altLang="en-US" smtClean="0">
                <a:solidFill>
                  <a:prstClr val="white"/>
                </a:solidFill>
              </a:rPr>
              <a:t>뒨문</a:t>
            </a:r>
            <a:r>
              <a:rPr kumimoji="1" lang="en-US" altLang="ja-JP" smtClean="0">
                <a:solidFill>
                  <a:prstClr val="white"/>
                </a:solidFill>
              </a:rPr>
              <a:t>]</a:t>
            </a:r>
          </a:p>
          <a:p>
            <a:pPr algn="ctr"/>
            <a:r>
              <a:rPr kumimoji="1" lang="ja-JP" altLang="en-US" smtClean="0">
                <a:solidFill>
                  <a:prstClr val="white"/>
                </a:solidFill>
              </a:rPr>
              <a:t>갑니다 </a:t>
            </a:r>
            <a:r>
              <a:rPr kumimoji="1" lang="en-US" altLang="ja-JP" smtClean="0">
                <a:solidFill>
                  <a:prstClr val="white"/>
                </a:solidFill>
              </a:rPr>
              <a:t>[</a:t>
            </a:r>
            <a:r>
              <a:rPr kumimoji="1" lang="ja-JP" altLang="en-US" smtClean="0">
                <a:solidFill>
                  <a:prstClr val="white"/>
                </a:solidFill>
              </a:rPr>
              <a:t>감니다</a:t>
            </a:r>
            <a:r>
              <a:rPr kumimoji="1" lang="en-US" altLang="ja-JP" smtClean="0">
                <a:solidFill>
                  <a:prstClr val="white"/>
                </a:solidFill>
              </a:rPr>
              <a:t>] </a:t>
            </a:r>
            <a:r>
              <a:rPr kumimoji="1" lang="ja-JP" altLang="en-US" smtClean="0">
                <a:solidFill>
                  <a:prstClr val="white"/>
                </a:solidFill>
              </a:rPr>
              <a:t>안녕하십니까 </a:t>
            </a:r>
            <a:r>
              <a:rPr kumimoji="1" lang="en-US" altLang="ja-JP" smtClean="0">
                <a:solidFill>
                  <a:prstClr val="white"/>
                </a:solidFill>
              </a:rPr>
              <a:t>[</a:t>
            </a:r>
            <a:r>
              <a:rPr kumimoji="1" lang="ja-JP" altLang="en-US" smtClean="0">
                <a:solidFill>
                  <a:prstClr val="white"/>
                </a:solidFill>
              </a:rPr>
              <a:t>안녕하심니까</a:t>
            </a:r>
            <a:r>
              <a:rPr kumimoji="1" lang="en-US" altLang="ja-JP" smtClean="0">
                <a:solidFill>
                  <a:prstClr val="white"/>
                </a:solidFill>
              </a:rPr>
              <a:t>] </a:t>
            </a:r>
            <a:r>
              <a:rPr kumimoji="1" lang="ja-JP" altLang="en-US" smtClean="0">
                <a:solidFill>
                  <a:prstClr val="white"/>
                </a:solidFill>
              </a:rPr>
              <a:t>앞문 </a:t>
            </a:r>
            <a:r>
              <a:rPr kumimoji="1" lang="en-US" altLang="ja-JP" smtClean="0">
                <a:solidFill>
                  <a:prstClr val="white"/>
                </a:solidFill>
              </a:rPr>
              <a:t>[</a:t>
            </a:r>
            <a:r>
              <a:rPr kumimoji="1" lang="ja-JP" altLang="en-US" smtClean="0">
                <a:solidFill>
                  <a:prstClr val="white"/>
                </a:solidFill>
              </a:rPr>
              <a:t>암문</a:t>
            </a:r>
            <a:r>
              <a:rPr kumimoji="1" lang="en-US" altLang="ja-JP" smtClean="0">
                <a:solidFill>
                  <a:prstClr val="white"/>
                </a:solidFill>
              </a:rPr>
              <a:t>]</a:t>
            </a:r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sp>
        <p:nvSpPr>
          <p:cNvPr id="8" name="직각 삼각형[R] 15"/>
          <p:cNvSpPr/>
          <p:nvPr/>
        </p:nvSpPr>
        <p:spPr>
          <a:xfrm rot="10800000">
            <a:off x="116889" y="981182"/>
            <a:ext cx="172800" cy="172800"/>
          </a:xfrm>
          <a:prstGeom prst="rtTriangle">
            <a:avLst/>
          </a:prstGeom>
          <a:solidFill>
            <a:srgbClr val="854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1213513" y="2077839"/>
            <a:ext cx="88669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AutoNum type="arabicParenBoth"/>
            </a:pPr>
            <a:r>
              <a:rPr lang="ja-JP" altLang="en-US" sz="2400" dirty="0" smtClean="0">
                <a:solidFill>
                  <a:prstClr val="black"/>
                </a:solidFill>
              </a:rPr>
              <a:t>「</a:t>
            </a:r>
            <a:r>
              <a:rPr lang="ja-JP" altLang="en-US" sz="2400" dirty="0">
                <a:solidFill>
                  <a:prstClr val="black"/>
                </a:solidFill>
              </a:rPr>
              <a:t>ㄹ</a:t>
            </a:r>
            <a:r>
              <a:rPr lang="ja-JP" altLang="en-US" sz="2400" dirty="0" smtClean="0">
                <a:solidFill>
                  <a:prstClr val="black"/>
                </a:solidFill>
              </a:rPr>
              <a:t>」</a:t>
            </a:r>
            <a:r>
              <a:rPr lang="zh-CN" altLang="en-US" sz="2400" dirty="0" smtClean="0">
                <a:solidFill>
                  <a:prstClr val="black"/>
                </a:solidFill>
              </a:rPr>
              <a:t>遇到</a:t>
            </a:r>
            <a:r>
              <a:rPr lang="ja-JP" altLang="en-US" sz="2400" dirty="0" smtClean="0">
                <a:solidFill>
                  <a:prstClr val="black"/>
                </a:solidFill>
              </a:rPr>
              <a:t>「</a:t>
            </a:r>
            <a:r>
              <a:rPr lang="ja-JP" altLang="en-US" sz="2400" dirty="0">
                <a:solidFill>
                  <a:prstClr val="black"/>
                </a:solidFill>
              </a:rPr>
              <a:t>ㄹ</a:t>
            </a:r>
            <a:r>
              <a:rPr lang="ja-JP" altLang="en-US" sz="2400" dirty="0" smtClean="0">
                <a:solidFill>
                  <a:prstClr val="black"/>
                </a:solidFill>
              </a:rPr>
              <a:t>」</a:t>
            </a:r>
            <a:r>
              <a:rPr lang="zh-CN" altLang="en-US" sz="2400" dirty="0" smtClean="0">
                <a:solidFill>
                  <a:prstClr val="black"/>
                </a:solidFill>
              </a:rPr>
              <a:t>和 </a:t>
            </a:r>
            <a:r>
              <a:rPr lang="ja-JP" altLang="en-US" sz="2400" dirty="0" smtClean="0">
                <a:solidFill>
                  <a:prstClr val="black"/>
                </a:solidFill>
              </a:rPr>
              <a:t>「</a:t>
            </a:r>
            <a:r>
              <a:rPr lang="ja-JP" altLang="en-US" sz="2400" dirty="0">
                <a:solidFill>
                  <a:prstClr val="black"/>
                </a:solidFill>
              </a:rPr>
              <a:t>ㄴ</a:t>
            </a:r>
            <a:r>
              <a:rPr lang="ja-JP" altLang="en-US" sz="2400" dirty="0" smtClean="0">
                <a:solidFill>
                  <a:prstClr val="black"/>
                </a:solidFill>
              </a:rPr>
              <a:t>」</a:t>
            </a:r>
            <a:r>
              <a:rPr lang="zh-CN" altLang="en-US" sz="2400" dirty="0" smtClean="0">
                <a:solidFill>
                  <a:prstClr val="black"/>
                </a:solidFill>
              </a:rPr>
              <a:t>以外的辅音时，发</a:t>
            </a:r>
            <a:r>
              <a:rPr lang="ja-JP" altLang="en-US" sz="2400" dirty="0" smtClean="0">
                <a:solidFill>
                  <a:prstClr val="black"/>
                </a:solidFill>
              </a:rPr>
              <a:t>「ㄴ」</a:t>
            </a:r>
            <a:r>
              <a:rPr lang="zh-CN" altLang="en-US" sz="2400" dirty="0" smtClean="0">
                <a:solidFill>
                  <a:prstClr val="black"/>
                </a:solidFill>
              </a:rPr>
              <a:t>的音</a:t>
            </a:r>
            <a:r>
              <a:rPr lang="ja-JP" altLang="en-US" sz="2400" dirty="0" smtClean="0">
                <a:solidFill>
                  <a:prstClr val="black"/>
                </a:solidFill>
              </a:rPr>
              <a:t>。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1491077" y="3093346"/>
            <a:ext cx="8518492" cy="217976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prstClr val="white"/>
                </a:solidFill>
              </a:rPr>
              <a:t> 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616151" y="3134043"/>
            <a:ext cx="828700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2200" dirty="0" smtClean="0">
                <a:solidFill>
                  <a:prstClr val="black"/>
                </a:solidFill>
              </a:rPr>
              <a:t> 속리산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속니산</a:t>
            </a:r>
            <a:r>
              <a:rPr lang="ko-KR" altLang="en-US" sz="2200" dirty="0">
                <a:solidFill>
                  <a:prstClr val="black"/>
                </a:solidFill>
              </a:rPr>
              <a:t> → </a:t>
            </a:r>
            <a:r>
              <a:rPr lang="ko-KR" altLang="en-US" sz="2200" dirty="0" err="1">
                <a:solidFill>
                  <a:prstClr val="black"/>
                </a:solidFill>
              </a:rPr>
              <a:t>송니산</a:t>
            </a:r>
            <a:r>
              <a:rPr lang="en-US" altLang="ko-KR" sz="2200" dirty="0" smtClean="0">
                <a:solidFill>
                  <a:prstClr val="black"/>
                </a:solidFill>
              </a:rPr>
              <a:t>]               </a:t>
            </a:r>
            <a:r>
              <a:rPr lang="ko-KR" altLang="en-US" sz="2200" dirty="0">
                <a:solidFill>
                  <a:prstClr val="black"/>
                </a:solidFill>
              </a:rPr>
              <a:t>독립문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독님문</a:t>
            </a:r>
            <a:r>
              <a:rPr lang="ko-KR" altLang="en-US" sz="2200" dirty="0">
                <a:solidFill>
                  <a:prstClr val="black"/>
                </a:solidFill>
              </a:rPr>
              <a:t> → </a:t>
            </a:r>
            <a:r>
              <a:rPr lang="ko-KR" altLang="en-US" sz="2200" dirty="0" err="1">
                <a:solidFill>
                  <a:prstClr val="black"/>
                </a:solidFill>
              </a:rPr>
              <a:t>동님문</a:t>
            </a:r>
            <a:r>
              <a:rPr lang="en-US" altLang="ko-KR" sz="2200" dirty="0" smtClean="0">
                <a:solidFill>
                  <a:prstClr val="black"/>
                </a:solidFill>
              </a:rPr>
              <a:t>]</a:t>
            </a:r>
          </a:p>
          <a:p>
            <a:pPr>
              <a:lnSpc>
                <a:spcPct val="200000"/>
              </a:lnSpc>
            </a:pPr>
            <a:r>
              <a:rPr lang="ko-KR" altLang="en-US" sz="2200" dirty="0" smtClean="0">
                <a:solidFill>
                  <a:prstClr val="black"/>
                </a:solidFill>
              </a:rPr>
              <a:t> 정류장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정뉴장</a:t>
            </a:r>
            <a:r>
              <a:rPr lang="en-US" altLang="ko-KR" sz="2200" dirty="0" smtClean="0">
                <a:solidFill>
                  <a:prstClr val="black"/>
                </a:solidFill>
              </a:rPr>
              <a:t>]        </a:t>
            </a:r>
            <a:r>
              <a:rPr lang="ko-KR" altLang="en-US" sz="2200" dirty="0" smtClean="0">
                <a:solidFill>
                  <a:prstClr val="black"/>
                </a:solidFill>
              </a:rPr>
              <a:t>대통령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대통녕</a:t>
            </a:r>
            <a:r>
              <a:rPr lang="en-US" altLang="ko-KR" sz="2200" dirty="0">
                <a:solidFill>
                  <a:prstClr val="black"/>
                </a:solidFill>
              </a:rPr>
              <a:t>] </a:t>
            </a:r>
            <a:r>
              <a:rPr lang="en-US" altLang="ko-KR" sz="2200" dirty="0" smtClean="0">
                <a:solidFill>
                  <a:prstClr val="black"/>
                </a:solidFill>
              </a:rPr>
              <a:t>       </a:t>
            </a:r>
            <a:r>
              <a:rPr lang="ko-KR" altLang="en-US" sz="2200" dirty="0" smtClean="0">
                <a:solidFill>
                  <a:prstClr val="black"/>
                </a:solidFill>
              </a:rPr>
              <a:t>정리하다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정니하다</a:t>
            </a:r>
            <a:r>
              <a:rPr lang="en-US" altLang="ko-KR" sz="2200" dirty="0" smtClean="0">
                <a:solidFill>
                  <a:prstClr val="black"/>
                </a:solidFill>
              </a:rPr>
              <a:t>]</a:t>
            </a:r>
          </a:p>
          <a:p>
            <a:pPr>
              <a:lnSpc>
                <a:spcPct val="200000"/>
              </a:lnSpc>
            </a:pPr>
            <a:r>
              <a:rPr lang="ko-KR" altLang="en-US" sz="2200" dirty="0" smtClean="0">
                <a:solidFill>
                  <a:prstClr val="black"/>
                </a:solidFill>
              </a:rPr>
              <a:t> 심리학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심니학</a:t>
            </a:r>
            <a:r>
              <a:rPr lang="en-US" altLang="ko-KR" sz="2200" dirty="0">
                <a:solidFill>
                  <a:prstClr val="black"/>
                </a:solidFill>
              </a:rPr>
              <a:t>] </a:t>
            </a:r>
            <a:r>
              <a:rPr lang="en-US" altLang="ko-KR" sz="2200" dirty="0" smtClean="0">
                <a:solidFill>
                  <a:prstClr val="black"/>
                </a:solidFill>
              </a:rPr>
              <a:t>       </a:t>
            </a:r>
            <a:r>
              <a:rPr lang="ko-KR" altLang="en-US" sz="2200" dirty="0" smtClean="0">
                <a:solidFill>
                  <a:prstClr val="black"/>
                </a:solidFill>
              </a:rPr>
              <a:t>음료수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음뇨수</a:t>
            </a:r>
            <a:r>
              <a:rPr lang="en-US" altLang="ko-KR" sz="2200" dirty="0">
                <a:solidFill>
                  <a:prstClr val="black"/>
                </a:solidFill>
              </a:rPr>
              <a:t>]</a:t>
            </a:r>
            <a:endParaRPr lang="ko-KR" altLang="en-US" sz="2200" dirty="0">
              <a:solidFill>
                <a:prstClr val="black"/>
              </a:solidFill>
            </a:endParaRPr>
          </a:p>
        </p:txBody>
      </p:sp>
      <p:sp>
        <p:nvSpPr>
          <p:cNvPr id="10" name="오각형[P] 14"/>
          <p:cNvSpPr/>
          <p:nvPr/>
        </p:nvSpPr>
        <p:spPr>
          <a:xfrm>
            <a:off x="105883" y="477758"/>
            <a:ext cx="4484590" cy="503424"/>
          </a:xfrm>
          <a:prstGeom prst="homePlate">
            <a:avLst/>
          </a:prstGeom>
          <a:solidFill>
            <a:srgbClr val="D8A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prstClr val="white"/>
                </a:solidFill>
              </a:rPr>
              <a:t>발음규칙</a:t>
            </a:r>
            <a:r>
              <a:rPr lang="en-US" altLang="ko-KR" sz="2400" dirty="0" smtClean="0">
                <a:solidFill>
                  <a:prstClr val="white"/>
                </a:solidFill>
              </a:rPr>
              <a:t>(</a:t>
            </a:r>
            <a:r>
              <a:rPr lang="zh-CN" altLang="en-US" sz="2400" dirty="0"/>
              <a:t>发</a:t>
            </a:r>
            <a:r>
              <a:rPr lang="zh-CN" altLang="en-US" sz="2400" dirty="0" smtClean="0"/>
              <a:t>音规则</a:t>
            </a:r>
            <a:r>
              <a:rPr lang="en-US" altLang="ko-KR" sz="2400" dirty="0" smtClean="0"/>
              <a:t>)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427248" y="560639"/>
            <a:ext cx="20120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400" b="1" dirty="0" smtClean="0">
                <a:solidFill>
                  <a:srgbClr val="C00000"/>
                </a:solidFill>
                <a:latin typeface="Apple SD Gothic Neo SemiBold"/>
                <a:ea typeface="Apple SD Gothic Neo SemiBold"/>
              </a:rPr>
              <a:t>「</a:t>
            </a:r>
            <a:r>
              <a:rPr lang="ko-KR" altLang="en-US" sz="2400" b="1" dirty="0" err="1" smtClean="0">
                <a:solidFill>
                  <a:srgbClr val="C00000"/>
                </a:solidFill>
                <a:latin typeface="Apple SD Gothic Neo SemiBold"/>
                <a:ea typeface="Apple SD Gothic Neo SemiBold"/>
              </a:rPr>
              <a:t>ㄹ</a:t>
            </a:r>
            <a:r>
              <a:rPr lang="ko-KR" altLang="en-US" sz="2400" b="1" dirty="0" smtClean="0">
                <a:solidFill>
                  <a:srgbClr val="C00000"/>
                </a:solidFill>
                <a:latin typeface="Apple SD Gothic Neo SemiBold"/>
                <a:ea typeface="Apple SD Gothic Neo SemiBold"/>
              </a:rPr>
              <a:t>」</a:t>
            </a:r>
            <a:r>
              <a:rPr lang="zh-CN" altLang="en-US" sz="2400" b="1" dirty="0" smtClean="0">
                <a:solidFill>
                  <a:srgbClr val="C00000"/>
                </a:solidFill>
                <a:latin typeface="Apple SD Gothic Neo SemiBold"/>
              </a:rPr>
              <a:t>的发音</a:t>
            </a:r>
            <a:endParaRPr lang="ko-KR" altLang="en-US" sz="2400" b="1" dirty="0">
              <a:solidFill>
                <a:srgbClr val="C00000"/>
              </a:solidFill>
              <a:latin typeface="Apple SD Gothic Neo SemiBold"/>
              <a:ea typeface="Apple SD Gothic Neo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171953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4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58635" y="242454"/>
            <a:ext cx="10521278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パッチムの音が無声音である場「ㅎ」の発音</a:t>
            </a:r>
          </a:p>
          <a:p>
            <a:pPr algn="ctr"/>
            <a:r>
              <a:rPr kumimoji="1" lang="en-US" altLang="ja-JP" dirty="0">
                <a:solidFill>
                  <a:prstClr val="white"/>
                </a:solidFill>
              </a:rPr>
              <a:t>(1) </a:t>
            </a:r>
            <a:r>
              <a:rPr kumimoji="1" lang="ja-JP" altLang="en-US" dirty="0">
                <a:solidFill>
                  <a:prstClr val="white"/>
                </a:solidFill>
              </a:rPr>
              <a:t>無声音「ㄱ」「ㄷ」「ㅂ」「ㅈ」の後ろに「ㅎ」が来ると「ㅋ」「ㅌ」「ㅍ」「ㅊ」とし</a:t>
            </a:r>
          </a:p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て発音される。合、次に無声音が来ると濃音化して発音される。つまりパッチムパッチムの音が無声音である場合、次に無声音が来ると濃音化して発音される。つまりパッチムの音が</a:t>
            </a:r>
          </a:p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「ㄱ、 ㄷ、 ㅂ」の場合、次に「ㄱ、 ㄷ、 ㅂ、 ㅅ、 ㅈ」が来ると、それぞれ濃音として発音される。の音が</a:t>
            </a:r>
          </a:p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「ㄱ、 ㄷ、 ㅂ」の場合、次に「ㄱ、 ㄷ、 ㅂ、 ㅅ、 ㅈ」が来ると、それぞれ濃音として発音される。</a:t>
            </a:r>
          </a:p>
          <a:p>
            <a:pPr algn="ctr"/>
            <a:r>
              <a:rPr kumimoji="1" lang="en-US" altLang="ja-JP" dirty="0">
                <a:solidFill>
                  <a:prstClr val="white"/>
                </a:solidFill>
              </a:rPr>
              <a:t>2. </a:t>
            </a:r>
            <a:r>
              <a:rPr kumimoji="1" lang="ja-JP" altLang="en-US" dirty="0">
                <a:solidFill>
                  <a:prstClr val="white"/>
                </a:solidFill>
              </a:rPr>
              <a:t>子音同化</a:t>
            </a:r>
          </a:p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音節末の子音、つまりパッチムの次に別の子音が来ると、片方が類似した音や同じ音に変化する。</a:t>
            </a:r>
          </a:p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パッチム「ㄱ、 ㄷ、 ㅂ」に「ㄴ、 ㅁ」が続くと、パッチムがそれぞれ「ㅇ、 ㄴ、 ㅁ」と発音される。</a:t>
            </a:r>
          </a:p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작년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장년</a:t>
            </a:r>
            <a:r>
              <a:rPr kumimoji="1" lang="en-US" altLang="ja-JP" dirty="0">
                <a:solidFill>
                  <a:prstClr val="white"/>
                </a:solidFill>
              </a:rPr>
              <a:t>] </a:t>
            </a:r>
            <a:r>
              <a:rPr kumimoji="1" lang="ja-JP" altLang="en-US" dirty="0">
                <a:solidFill>
                  <a:prstClr val="white"/>
                </a:solidFill>
              </a:rPr>
              <a:t>박물관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방물관</a:t>
            </a:r>
            <a:r>
              <a:rPr kumimoji="1" lang="en-US" altLang="ja-JP" dirty="0">
                <a:solidFill>
                  <a:prstClr val="white"/>
                </a:solidFill>
              </a:rPr>
              <a:t>] </a:t>
            </a:r>
            <a:r>
              <a:rPr kumimoji="1" lang="ja-JP" altLang="en-US" dirty="0">
                <a:solidFill>
                  <a:prstClr val="white"/>
                </a:solidFill>
              </a:rPr>
              <a:t>받는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반는</a:t>
            </a:r>
            <a:r>
              <a:rPr kumimoji="1" lang="en-US" altLang="ja-JP" dirty="0">
                <a:solidFill>
                  <a:prstClr val="white"/>
                </a:solidFill>
              </a:rPr>
              <a:t>] </a:t>
            </a:r>
            <a:r>
              <a:rPr kumimoji="1" lang="ja-JP" altLang="en-US" dirty="0">
                <a:solidFill>
                  <a:prstClr val="white"/>
                </a:solidFill>
              </a:rPr>
              <a:t>뒷문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뒨문</a:t>
            </a:r>
            <a:r>
              <a:rPr kumimoji="1" lang="en-US" altLang="ja-JP" dirty="0">
                <a:solidFill>
                  <a:prstClr val="white"/>
                </a:solidFill>
              </a:rPr>
              <a:t>]</a:t>
            </a:r>
          </a:p>
          <a:p>
            <a:r>
              <a:rPr kumimoji="1" lang="ja-JP" altLang="en-US" dirty="0">
                <a:solidFill>
                  <a:prstClr val="white"/>
                </a:solidFill>
              </a:rPr>
              <a:t>갑니다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감니다</a:t>
            </a:r>
            <a:r>
              <a:rPr kumimoji="1" lang="en-US" altLang="ja-JP" dirty="0">
                <a:solidFill>
                  <a:prstClr val="white"/>
                </a:solidFill>
              </a:rPr>
              <a:t>] </a:t>
            </a:r>
            <a:r>
              <a:rPr kumimoji="1" lang="ja-JP" altLang="en-US" dirty="0">
                <a:solidFill>
                  <a:prstClr val="white"/>
                </a:solidFill>
              </a:rPr>
              <a:t>안녕하십니까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안녕하심니까</a:t>
            </a:r>
            <a:r>
              <a:rPr kumimoji="1" lang="en-US" altLang="ja-JP" dirty="0">
                <a:solidFill>
                  <a:prstClr val="white"/>
                </a:solidFill>
              </a:rPr>
              <a:t>] </a:t>
            </a:r>
            <a:r>
              <a:rPr kumimoji="1" lang="ja-JP" altLang="en-US" dirty="0">
                <a:solidFill>
                  <a:prstClr val="white"/>
                </a:solidFill>
              </a:rPr>
              <a:t>앞문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암문</a:t>
            </a:r>
            <a:r>
              <a:rPr kumimoji="1" lang="en-US" altLang="ja-JP" dirty="0">
                <a:solidFill>
                  <a:prstClr val="white"/>
                </a:solidFill>
              </a:rPr>
              <a:t>]</a:t>
            </a:r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sp>
        <p:nvSpPr>
          <p:cNvPr id="8" name="직각 삼각형[R] 15"/>
          <p:cNvSpPr/>
          <p:nvPr/>
        </p:nvSpPr>
        <p:spPr>
          <a:xfrm rot="10800000">
            <a:off x="116889" y="981182"/>
            <a:ext cx="172800" cy="172800"/>
          </a:xfrm>
          <a:prstGeom prst="rtTriangle">
            <a:avLst/>
          </a:prstGeom>
          <a:solidFill>
            <a:srgbClr val="854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1140195" y="1300264"/>
            <a:ext cx="88669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400" dirty="0">
                <a:solidFill>
                  <a:prstClr val="black"/>
                </a:solidFill>
              </a:rPr>
              <a:t>(2) </a:t>
            </a:r>
            <a:r>
              <a:rPr lang="ja-JP" altLang="en-US" sz="2400" dirty="0">
                <a:solidFill>
                  <a:prstClr val="black"/>
                </a:solidFill>
              </a:rPr>
              <a:t>「ㄹ</a:t>
            </a:r>
            <a:r>
              <a:rPr lang="ja-JP" altLang="en-US" sz="2400" dirty="0" smtClean="0">
                <a:solidFill>
                  <a:prstClr val="black"/>
                </a:solidFill>
              </a:rPr>
              <a:t>」</a:t>
            </a:r>
            <a:r>
              <a:rPr lang="zh-CN" altLang="en-US" sz="2400" dirty="0" smtClean="0">
                <a:solidFill>
                  <a:prstClr val="black"/>
                </a:solidFill>
              </a:rPr>
              <a:t>遇到</a:t>
            </a:r>
            <a:r>
              <a:rPr lang="ja-JP" altLang="en-US" sz="2400" dirty="0" smtClean="0">
                <a:solidFill>
                  <a:prstClr val="black"/>
                </a:solidFill>
              </a:rPr>
              <a:t>「</a:t>
            </a:r>
            <a:r>
              <a:rPr lang="ja-JP" altLang="en-US" sz="2400" dirty="0">
                <a:solidFill>
                  <a:prstClr val="black"/>
                </a:solidFill>
              </a:rPr>
              <a:t>ㄴ</a:t>
            </a:r>
            <a:r>
              <a:rPr lang="ja-JP" altLang="en-US" sz="2400" dirty="0" smtClean="0">
                <a:solidFill>
                  <a:prstClr val="black"/>
                </a:solidFill>
              </a:rPr>
              <a:t>」</a:t>
            </a:r>
            <a:r>
              <a:rPr lang="zh-CN" altLang="en-US" sz="2400" dirty="0" smtClean="0">
                <a:solidFill>
                  <a:prstClr val="black"/>
                </a:solidFill>
              </a:rPr>
              <a:t>则发出</a:t>
            </a:r>
            <a:r>
              <a:rPr lang="ja-JP" altLang="en-US" sz="2400" dirty="0" smtClean="0">
                <a:solidFill>
                  <a:prstClr val="black"/>
                </a:solidFill>
              </a:rPr>
              <a:t>「</a:t>
            </a:r>
            <a:r>
              <a:rPr lang="ja-JP" altLang="en-US" sz="2400" dirty="0">
                <a:solidFill>
                  <a:prstClr val="black"/>
                </a:solidFill>
              </a:rPr>
              <a:t>ㄹ</a:t>
            </a:r>
            <a:r>
              <a:rPr lang="en-US" altLang="ja-JP" sz="2400" dirty="0">
                <a:solidFill>
                  <a:prstClr val="black"/>
                </a:solidFill>
              </a:rPr>
              <a:t>, </a:t>
            </a:r>
            <a:r>
              <a:rPr lang="ja-JP" altLang="en-US" sz="2400" dirty="0">
                <a:solidFill>
                  <a:prstClr val="black"/>
                </a:solidFill>
              </a:rPr>
              <a:t>ㄹ</a:t>
            </a:r>
            <a:r>
              <a:rPr lang="ja-JP" altLang="en-US" sz="2400" dirty="0" smtClean="0">
                <a:solidFill>
                  <a:prstClr val="black"/>
                </a:solidFill>
              </a:rPr>
              <a:t>」</a:t>
            </a:r>
            <a:r>
              <a:rPr lang="zh-CN" altLang="en-US" sz="2400" dirty="0">
                <a:solidFill>
                  <a:prstClr val="black"/>
                </a:solidFill>
              </a:rPr>
              <a:t>的音</a:t>
            </a:r>
            <a:r>
              <a:rPr lang="ja-JP" altLang="en-US" sz="2400" dirty="0" smtClean="0">
                <a:solidFill>
                  <a:prstClr val="black"/>
                </a:solidFill>
              </a:rPr>
              <a:t>。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1922727" y="2072621"/>
            <a:ext cx="7301847" cy="116171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mtClean="0">
                <a:solidFill>
                  <a:prstClr val="white"/>
                </a:solidFill>
              </a:rPr>
              <a:t> 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2349741" y="2141544"/>
            <a:ext cx="7932474" cy="1042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200" dirty="0" smtClean="0">
                <a:solidFill>
                  <a:prstClr val="black"/>
                </a:solidFill>
              </a:rPr>
              <a:t>난로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>
                <a:solidFill>
                  <a:prstClr val="black"/>
                </a:solidFill>
              </a:rPr>
              <a:t>날로</a:t>
            </a:r>
            <a:r>
              <a:rPr lang="en-US" altLang="ko-KR" sz="2200" dirty="0">
                <a:solidFill>
                  <a:prstClr val="black"/>
                </a:solidFill>
              </a:rPr>
              <a:t>] </a:t>
            </a:r>
            <a:r>
              <a:rPr lang="en-US" altLang="ko-KR" sz="2200" dirty="0" smtClean="0">
                <a:solidFill>
                  <a:prstClr val="black"/>
                </a:solidFill>
              </a:rPr>
              <a:t>        </a:t>
            </a:r>
            <a:r>
              <a:rPr lang="ko-KR" altLang="en-US" sz="2200" dirty="0" smtClean="0">
                <a:solidFill>
                  <a:prstClr val="black"/>
                </a:solidFill>
              </a:rPr>
              <a:t>연락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>
                <a:solidFill>
                  <a:prstClr val="black"/>
                </a:solidFill>
              </a:rPr>
              <a:t>열락</a:t>
            </a:r>
            <a:r>
              <a:rPr lang="en-US" altLang="ko-KR" sz="2200" dirty="0">
                <a:solidFill>
                  <a:prstClr val="black"/>
                </a:solidFill>
              </a:rPr>
              <a:t>] </a:t>
            </a:r>
            <a:r>
              <a:rPr lang="en-US" altLang="ko-KR" sz="2200" dirty="0" smtClean="0">
                <a:solidFill>
                  <a:prstClr val="black"/>
                </a:solidFill>
              </a:rPr>
              <a:t>        </a:t>
            </a:r>
            <a:r>
              <a:rPr lang="ko-KR" altLang="en-US" sz="2200" dirty="0" smtClean="0">
                <a:solidFill>
                  <a:prstClr val="black"/>
                </a:solidFill>
              </a:rPr>
              <a:t>전라도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절라도</a:t>
            </a:r>
            <a:r>
              <a:rPr lang="en-US" altLang="ko-KR" sz="2200" dirty="0">
                <a:solidFill>
                  <a:prstClr val="black"/>
                </a:solidFill>
              </a:rPr>
              <a:t>] </a:t>
            </a:r>
            <a:endParaRPr lang="en-US" altLang="ko-KR" sz="22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2200" dirty="0" smtClean="0">
                <a:solidFill>
                  <a:prstClr val="black"/>
                </a:solidFill>
              </a:rPr>
              <a:t>설날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설랄</a:t>
            </a:r>
            <a:r>
              <a:rPr lang="en-US" altLang="ko-KR" sz="2200" dirty="0">
                <a:solidFill>
                  <a:prstClr val="black"/>
                </a:solidFill>
              </a:rPr>
              <a:t>] </a:t>
            </a:r>
            <a:r>
              <a:rPr lang="en-US" altLang="ko-KR" sz="2200" dirty="0" smtClean="0">
                <a:solidFill>
                  <a:prstClr val="black"/>
                </a:solidFill>
              </a:rPr>
              <a:t>        </a:t>
            </a:r>
            <a:r>
              <a:rPr lang="ko-KR" altLang="en-US" sz="2200" dirty="0" smtClean="0">
                <a:solidFill>
                  <a:prstClr val="black"/>
                </a:solidFill>
              </a:rPr>
              <a:t>한라산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할라산</a:t>
            </a:r>
            <a:r>
              <a:rPr lang="en-US" altLang="ko-KR" sz="2200" dirty="0" smtClean="0">
                <a:solidFill>
                  <a:prstClr val="black"/>
                </a:solidFill>
              </a:rPr>
              <a:t>]</a:t>
            </a:r>
            <a:endParaRPr lang="ko-KR" altLang="en-US" sz="2200" dirty="0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140194" y="3723796"/>
            <a:ext cx="8866909" cy="587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400" dirty="0" smtClean="0">
                <a:solidFill>
                  <a:prstClr val="black"/>
                </a:solidFill>
              </a:rPr>
              <a:t>(</a:t>
            </a:r>
            <a:r>
              <a:rPr lang="en-US" altLang="ja-JP" sz="2400" dirty="0">
                <a:solidFill>
                  <a:prstClr val="black"/>
                </a:solidFill>
              </a:rPr>
              <a:t>3) </a:t>
            </a:r>
            <a:r>
              <a:rPr lang="zh-CN" altLang="en-US" sz="2400" dirty="0">
                <a:solidFill>
                  <a:prstClr val="black"/>
                </a:solidFill>
              </a:rPr>
              <a:t>冠词</a:t>
            </a:r>
            <a:r>
              <a:rPr lang="ja-JP" altLang="en-US" sz="2400" dirty="0" smtClean="0">
                <a:solidFill>
                  <a:prstClr val="black"/>
                </a:solidFill>
              </a:rPr>
              <a:t>「</a:t>
            </a:r>
            <a:r>
              <a:rPr lang="en-US" altLang="ja-JP" sz="2400" dirty="0">
                <a:solidFill>
                  <a:prstClr val="black"/>
                </a:solidFill>
              </a:rPr>
              <a:t>-(</a:t>
            </a:r>
            <a:r>
              <a:rPr lang="ja-JP" altLang="en-US" sz="2400" dirty="0">
                <a:solidFill>
                  <a:prstClr val="black"/>
                </a:solidFill>
              </a:rPr>
              <a:t>으</a:t>
            </a:r>
            <a:r>
              <a:rPr lang="en-US" altLang="ja-JP" sz="2400" dirty="0">
                <a:solidFill>
                  <a:prstClr val="black"/>
                </a:solidFill>
              </a:rPr>
              <a:t>)</a:t>
            </a:r>
            <a:r>
              <a:rPr lang="ja-JP" altLang="en-US" sz="2400" dirty="0">
                <a:solidFill>
                  <a:prstClr val="black"/>
                </a:solidFill>
              </a:rPr>
              <a:t>ㄹ</a:t>
            </a:r>
            <a:r>
              <a:rPr lang="ja-JP" altLang="en-US" sz="2400" dirty="0" smtClean="0">
                <a:solidFill>
                  <a:prstClr val="black"/>
                </a:solidFill>
              </a:rPr>
              <a:t>」</a:t>
            </a:r>
            <a:r>
              <a:rPr lang="zh-CN" altLang="en-US" sz="2400" dirty="0" smtClean="0">
                <a:solidFill>
                  <a:prstClr val="black"/>
                </a:solidFill>
              </a:rPr>
              <a:t>后连接的</a:t>
            </a:r>
            <a:r>
              <a:rPr lang="ja-JP" altLang="en-US" sz="2400" dirty="0" smtClean="0">
                <a:solidFill>
                  <a:prstClr val="black"/>
                </a:solidFill>
              </a:rPr>
              <a:t>「</a:t>
            </a:r>
            <a:r>
              <a:rPr lang="ja-JP" altLang="en-US" sz="2400" dirty="0">
                <a:solidFill>
                  <a:prstClr val="black"/>
                </a:solidFill>
              </a:rPr>
              <a:t>ㄱ</a:t>
            </a:r>
            <a:r>
              <a:rPr lang="en-US" altLang="ja-JP" sz="2400" dirty="0">
                <a:solidFill>
                  <a:prstClr val="black"/>
                </a:solidFill>
              </a:rPr>
              <a:t>,</a:t>
            </a:r>
            <a:r>
              <a:rPr lang="ja-JP" altLang="en-US" sz="2400" dirty="0">
                <a:solidFill>
                  <a:prstClr val="black"/>
                </a:solidFill>
              </a:rPr>
              <a:t>ㄷ</a:t>
            </a:r>
            <a:r>
              <a:rPr lang="en-US" altLang="ja-JP" sz="2400" dirty="0">
                <a:solidFill>
                  <a:prstClr val="black"/>
                </a:solidFill>
              </a:rPr>
              <a:t>,</a:t>
            </a:r>
            <a:r>
              <a:rPr lang="ja-JP" altLang="en-US" sz="2400" dirty="0">
                <a:solidFill>
                  <a:prstClr val="black"/>
                </a:solidFill>
              </a:rPr>
              <a:t>ㅂ</a:t>
            </a:r>
            <a:r>
              <a:rPr lang="en-US" altLang="ja-JP" sz="2400" dirty="0">
                <a:solidFill>
                  <a:prstClr val="black"/>
                </a:solidFill>
              </a:rPr>
              <a:t>,</a:t>
            </a:r>
            <a:r>
              <a:rPr lang="ja-JP" altLang="en-US" sz="2400" dirty="0">
                <a:solidFill>
                  <a:prstClr val="black"/>
                </a:solidFill>
              </a:rPr>
              <a:t>ㅅ</a:t>
            </a:r>
            <a:r>
              <a:rPr lang="en-US" altLang="ja-JP" sz="2400" dirty="0">
                <a:solidFill>
                  <a:prstClr val="black"/>
                </a:solidFill>
              </a:rPr>
              <a:t>,</a:t>
            </a:r>
            <a:r>
              <a:rPr lang="ja-JP" altLang="en-US" sz="2400" dirty="0">
                <a:solidFill>
                  <a:prstClr val="black"/>
                </a:solidFill>
              </a:rPr>
              <a:t>ㅈ</a:t>
            </a:r>
            <a:r>
              <a:rPr lang="ja-JP" altLang="en-US" sz="2400" dirty="0" smtClean="0">
                <a:solidFill>
                  <a:prstClr val="black"/>
                </a:solidFill>
              </a:rPr>
              <a:t>」</a:t>
            </a:r>
            <a:r>
              <a:rPr lang="zh-CN" altLang="en-US" sz="2400" dirty="0" smtClean="0">
                <a:solidFill>
                  <a:prstClr val="black"/>
                </a:solidFill>
              </a:rPr>
              <a:t>发挤喉音。</a:t>
            </a:r>
            <a:endParaRPr lang="en-US" altLang="ja-JP" sz="2400" dirty="0" smtClean="0">
              <a:solidFill>
                <a:prstClr val="black"/>
              </a:solidFill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1922727" y="4434753"/>
            <a:ext cx="7368636" cy="17900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mtClean="0">
                <a:solidFill>
                  <a:prstClr val="white"/>
                </a:solidFill>
              </a:rPr>
              <a:t> 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348178" y="4529937"/>
            <a:ext cx="664804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200" dirty="0" smtClean="0">
                <a:solidFill>
                  <a:prstClr val="black"/>
                </a:solidFill>
              </a:rPr>
              <a:t>갈 </a:t>
            </a:r>
            <a:r>
              <a:rPr lang="ko-KR" altLang="en-US" sz="2200" dirty="0">
                <a:solidFill>
                  <a:prstClr val="black"/>
                </a:solidFill>
              </a:rPr>
              <a:t>곳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>
                <a:solidFill>
                  <a:prstClr val="black"/>
                </a:solidFill>
              </a:rPr>
              <a:t>갈 </a:t>
            </a:r>
            <a:r>
              <a:rPr lang="ko-KR" altLang="en-US" sz="2200" dirty="0" err="1">
                <a:solidFill>
                  <a:prstClr val="black"/>
                </a:solidFill>
              </a:rPr>
              <a:t>꼿</a:t>
            </a:r>
            <a:r>
              <a:rPr lang="en-US" altLang="ko-KR" sz="2200" dirty="0">
                <a:solidFill>
                  <a:prstClr val="black"/>
                </a:solidFill>
              </a:rPr>
              <a:t>] </a:t>
            </a:r>
            <a:r>
              <a:rPr lang="en-US" altLang="ko-KR" sz="2200" dirty="0" smtClean="0">
                <a:solidFill>
                  <a:prstClr val="black"/>
                </a:solidFill>
              </a:rPr>
              <a:t>                     </a:t>
            </a:r>
            <a:r>
              <a:rPr lang="ko-KR" altLang="en-US" sz="2200" dirty="0" smtClean="0">
                <a:solidFill>
                  <a:prstClr val="black"/>
                </a:solidFill>
              </a:rPr>
              <a:t>물건을 </a:t>
            </a:r>
            <a:r>
              <a:rPr lang="ko-KR" altLang="en-US" sz="2200" dirty="0">
                <a:solidFill>
                  <a:prstClr val="black"/>
                </a:solidFill>
              </a:rPr>
              <a:t>살 돈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>
                <a:solidFill>
                  <a:prstClr val="black"/>
                </a:solidFill>
              </a:rPr>
              <a:t>살 </a:t>
            </a:r>
            <a:r>
              <a:rPr lang="ko-KR" altLang="en-US" sz="2200" dirty="0" err="1">
                <a:solidFill>
                  <a:prstClr val="black"/>
                </a:solidFill>
              </a:rPr>
              <a:t>똔</a:t>
            </a:r>
            <a:r>
              <a:rPr lang="en-US" altLang="ko-KR" sz="2200" dirty="0">
                <a:solidFill>
                  <a:prstClr val="black"/>
                </a:solidFill>
              </a:rPr>
              <a:t>] </a:t>
            </a:r>
            <a:endParaRPr lang="en-US" altLang="ko-KR" sz="22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2200" dirty="0" smtClean="0">
                <a:solidFill>
                  <a:prstClr val="black"/>
                </a:solidFill>
              </a:rPr>
              <a:t>만날 </a:t>
            </a:r>
            <a:r>
              <a:rPr lang="ko-KR" altLang="en-US" sz="2200" dirty="0">
                <a:solidFill>
                  <a:prstClr val="black"/>
                </a:solidFill>
              </a:rPr>
              <a:t>사람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>
                <a:solidFill>
                  <a:prstClr val="black"/>
                </a:solidFill>
              </a:rPr>
              <a:t>만날 </a:t>
            </a:r>
            <a:r>
              <a:rPr lang="ko-KR" altLang="en-US" sz="2200" dirty="0" err="1">
                <a:solidFill>
                  <a:prstClr val="black"/>
                </a:solidFill>
              </a:rPr>
              <a:t>싸람</a:t>
            </a:r>
            <a:r>
              <a:rPr lang="en-US" altLang="ko-KR" sz="2200" dirty="0" smtClean="0">
                <a:solidFill>
                  <a:prstClr val="black"/>
                </a:solidFill>
              </a:rPr>
              <a:t>]           </a:t>
            </a:r>
            <a:r>
              <a:rPr lang="ko-KR" altLang="en-US" sz="2200" dirty="0" smtClean="0">
                <a:solidFill>
                  <a:prstClr val="black"/>
                </a:solidFill>
              </a:rPr>
              <a:t>갈 </a:t>
            </a:r>
            <a:r>
              <a:rPr lang="ko-KR" altLang="en-US" sz="2200" dirty="0">
                <a:solidFill>
                  <a:prstClr val="black"/>
                </a:solidFill>
              </a:rPr>
              <a:t>거예요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>
                <a:solidFill>
                  <a:prstClr val="black"/>
                </a:solidFill>
              </a:rPr>
              <a:t>갈 </a:t>
            </a:r>
            <a:r>
              <a:rPr lang="ko-KR" altLang="en-US" sz="2200" dirty="0" err="1">
                <a:solidFill>
                  <a:prstClr val="black"/>
                </a:solidFill>
              </a:rPr>
              <a:t>꺼예요</a:t>
            </a:r>
            <a:r>
              <a:rPr lang="en-US" altLang="ko-KR" sz="2200" dirty="0">
                <a:solidFill>
                  <a:prstClr val="black"/>
                </a:solidFill>
              </a:rPr>
              <a:t>] </a:t>
            </a:r>
            <a:endParaRPr lang="en-US" altLang="ko-KR" sz="22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2200" dirty="0" smtClean="0">
                <a:solidFill>
                  <a:prstClr val="black"/>
                </a:solidFill>
              </a:rPr>
              <a:t>만들 </a:t>
            </a:r>
            <a:r>
              <a:rPr lang="ko-KR" altLang="en-US" sz="2200" dirty="0">
                <a:solidFill>
                  <a:prstClr val="black"/>
                </a:solidFill>
              </a:rPr>
              <a:t>수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>
                <a:solidFill>
                  <a:prstClr val="black"/>
                </a:solidFill>
              </a:rPr>
              <a:t>만들 쑤</a:t>
            </a:r>
            <a:r>
              <a:rPr lang="en-US" altLang="ko-KR" sz="2200" dirty="0">
                <a:solidFill>
                  <a:prstClr val="black"/>
                </a:solidFill>
              </a:rPr>
              <a:t>] </a:t>
            </a:r>
            <a:r>
              <a:rPr lang="ko-KR" altLang="en-US" sz="2200" dirty="0">
                <a:solidFill>
                  <a:prstClr val="black"/>
                </a:solidFill>
              </a:rPr>
              <a:t>있어요 </a:t>
            </a:r>
            <a:r>
              <a:rPr lang="ko-KR" altLang="en-US" sz="2200" dirty="0" smtClean="0">
                <a:solidFill>
                  <a:prstClr val="black"/>
                </a:solidFill>
              </a:rPr>
              <a:t>      할 </a:t>
            </a:r>
            <a:r>
              <a:rPr lang="ko-KR" altLang="en-US" sz="2200" dirty="0">
                <a:solidFill>
                  <a:prstClr val="black"/>
                </a:solidFill>
              </a:rPr>
              <a:t>줄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할쭐</a:t>
            </a:r>
            <a:r>
              <a:rPr lang="en-US" altLang="ko-KR" sz="2200" dirty="0">
                <a:solidFill>
                  <a:prstClr val="black"/>
                </a:solidFill>
              </a:rPr>
              <a:t>] </a:t>
            </a:r>
            <a:r>
              <a:rPr lang="ko-KR" altLang="en-US" sz="2200" dirty="0" smtClean="0">
                <a:solidFill>
                  <a:prstClr val="black"/>
                </a:solidFill>
              </a:rPr>
              <a:t>알아요</a:t>
            </a:r>
            <a:r>
              <a:rPr lang="en-US" altLang="ko-KR" sz="2200" dirty="0">
                <a:solidFill>
                  <a:prstClr val="black"/>
                </a:solidFill>
              </a:rPr>
              <a:t> </a:t>
            </a:r>
            <a:r>
              <a:rPr lang="en-US" altLang="ko-KR" sz="2200" dirty="0" smtClean="0">
                <a:solidFill>
                  <a:prstClr val="black"/>
                </a:solidFill>
              </a:rPr>
              <a:t>] </a:t>
            </a:r>
            <a:endParaRPr lang="ko-KR" altLang="en-US" sz="2200" dirty="0">
              <a:solidFill>
                <a:prstClr val="black"/>
              </a:solidFill>
            </a:endParaRPr>
          </a:p>
        </p:txBody>
      </p:sp>
      <p:sp>
        <p:nvSpPr>
          <p:cNvPr id="16" name="오각형[P] 14"/>
          <p:cNvSpPr/>
          <p:nvPr/>
        </p:nvSpPr>
        <p:spPr>
          <a:xfrm>
            <a:off x="105883" y="477758"/>
            <a:ext cx="4484590" cy="503424"/>
          </a:xfrm>
          <a:prstGeom prst="homePlate">
            <a:avLst/>
          </a:prstGeom>
          <a:solidFill>
            <a:srgbClr val="D8A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prstClr val="white"/>
                </a:solidFill>
              </a:rPr>
              <a:t>발음규칙</a:t>
            </a:r>
            <a:r>
              <a:rPr lang="en-US" altLang="ko-KR" sz="2400" dirty="0" smtClean="0">
                <a:solidFill>
                  <a:prstClr val="white"/>
                </a:solidFill>
              </a:rPr>
              <a:t>(</a:t>
            </a:r>
            <a:r>
              <a:rPr lang="zh-CN" altLang="en-US" sz="2400" dirty="0"/>
              <a:t>发音规则</a:t>
            </a:r>
            <a:r>
              <a:rPr lang="en-US" altLang="ko-KR" sz="2400" dirty="0" smtClean="0"/>
              <a:t>)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5412960" y="517775"/>
            <a:ext cx="20120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400" b="1" dirty="0" smtClean="0">
                <a:solidFill>
                  <a:srgbClr val="C00000"/>
                </a:solidFill>
                <a:latin typeface="Apple SD Gothic Neo SemiBold"/>
                <a:ea typeface="Apple SD Gothic Neo SemiBold"/>
              </a:rPr>
              <a:t>「</a:t>
            </a:r>
            <a:r>
              <a:rPr lang="ko-KR" altLang="en-US" sz="2400" b="1" dirty="0" err="1" smtClean="0">
                <a:solidFill>
                  <a:srgbClr val="C00000"/>
                </a:solidFill>
                <a:latin typeface="Apple SD Gothic Neo SemiBold"/>
                <a:ea typeface="Apple SD Gothic Neo SemiBold"/>
              </a:rPr>
              <a:t>ㄹ</a:t>
            </a:r>
            <a:r>
              <a:rPr lang="ko-KR" altLang="en-US" sz="2400" b="1" dirty="0" smtClean="0">
                <a:solidFill>
                  <a:srgbClr val="C00000"/>
                </a:solidFill>
                <a:latin typeface="Apple SD Gothic Neo SemiBold"/>
                <a:ea typeface="Apple SD Gothic Neo SemiBold"/>
              </a:rPr>
              <a:t>」</a:t>
            </a:r>
            <a:r>
              <a:rPr lang="zh-CN" altLang="en-US" sz="2400" b="1" dirty="0" smtClean="0">
                <a:solidFill>
                  <a:srgbClr val="C00000"/>
                </a:solidFill>
                <a:latin typeface="Apple SD Gothic Neo SemiBold"/>
              </a:rPr>
              <a:t>的发音</a:t>
            </a:r>
            <a:endParaRPr lang="ko-KR" altLang="en-US" sz="2400" b="1" dirty="0">
              <a:solidFill>
                <a:srgbClr val="C00000"/>
              </a:solidFill>
              <a:latin typeface="Apple SD Gothic Neo SemiBold"/>
              <a:ea typeface="Apple SD Gothic Neo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257972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4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86407" y="306751"/>
            <a:ext cx="10521278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dirty="0" err="1" smtClean="0">
                <a:solidFill>
                  <a:prstClr val="white"/>
                </a:solidFill>
              </a:rPr>
              <a:t>ㅇ북</a:t>
            </a:r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144" y="1152188"/>
            <a:ext cx="9290389" cy="5034299"/>
          </a:xfrm>
          <a:prstGeom prst="rect">
            <a:avLst/>
          </a:prstGeom>
        </p:spPr>
      </p:pic>
      <p:sp>
        <p:nvSpPr>
          <p:cNvPr id="5" name="오각형[P] 14"/>
          <p:cNvSpPr/>
          <p:nvPr/>
        </p:nvSpPr>
        <p:spPr>
          <a:xfrm>
            <a:off x="105883" y="477758"/>
            <a:ext cx="3480280" cy="503424"/>
          </a:xfrm>
          <a:prstGeom prst="homePlate">
            <a:avLst/>
          </a:prstGeom>
          <a:solidFill>
            <a:srgbClr val="D8A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‘</a:t>
            </a:r>
            <a:r>
              <a:rPr kumimoji="1" lang="ko-KR" altLang="en-US" sz="2400" b="1" dirty="0" err="1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으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’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불규칙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(</a:t>
            </a:r>
            <a:r>
              <a:rPr lang="zh-CN" altLang="en-US" sz="2400" dirty="0"/>
              <a:t>不规则</a:t>
            </a:r>
            <a:r>
              <a:rPr lang="en-US" altLang="ko-KR" sz="2400" dirty="0" smtClean="0"/>
              <a:t>)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6" name="직각 삼각형[R] 15"/>
          <p:cNvSpPr/>
          <p:nvPr/>
        </p:nvSpPr>
        <p:spPr>
          <a:xfrm rot="10800000">
            <a:off x="116889" y="981182"/>
            <a:ext cx="172800" cy="172800"/>
          </a:xfrm>
          <a:prstGeom prst="rtTriangle">
            <a:avLst/>
          </a:prstGeom>
          <a:solidFill>
            <a:srgbClr val="854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01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4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86407" y="306751"/>
            <a:ext cx="10521278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3820" y="1577697"/>
            <a:ext cx="8531680" cy="4970008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3820" y="1048629"/>
            <a:ext cx="8531680" cy="607141"/>
          </a:xfrm>
          <a:prstGeom prst="rect">
            <a:avLst/>
          </a:prstGeom>
        </p:spPr>
      </p:pic>
      <p:sp>
        <p:nvSpPr>
          <p:cNvPr id="7" name="오각형[P] 14"/>
          <p:cNvSpPr/>
          <p:nvPr/>
        </p:nvSpPr>
        <p:spPr>
          <a:xfrm>
            <a:off x="105883" y="477758"/>
            <a:ext cx="3480280" cy="503424"/>
          </a:xfrm>
          <a:prstGeom prst="homePlate">
            <a:avLst/>
          </a:prstGeom>
          <a:solidFill>
            <a:srgbClr val="D8A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‘</a:t>
            </a:r>
            <a:r>
              <a:rPr kumimoji="1" lang="ko-KR" altLang="en-US" sz="2400" b="1" dirty="0" err="1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ㄹ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’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불규칙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(</a:t>
            </a:r>
            <a:r>
              <a:rPr lang="zh-CN" altLang="en-US" sz="2400" dirty="0"/>
              <a:t>不规则</a:t>
            </a:r>
            <a:r>
              <a:rPr lang="en-US" altLang="ko-KR" sz="2400" dirty="0" smtClean="0"/>
              <a:t>)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8" name="직각 삼각형[R] 15"/>
          <p:cNvSpPr/>
          <p:nvPr/>
        </p:nvSpPr>
        <p:spPr>
          <a:xfrm rot="10800000">
            <a:off x="116889" y="981182"/>
            <a:ext cx="172800" cy="172800"/>
          </a:xfrm>
          <a:prstGeom prst="rtTriangle">
            <a:avLst/>
          </a:prstGeom>
          <a:solidFill>
            <a:srgbClr val="854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39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4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86407" y="306751"/>
            <a:ext cx="10521278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837" y="1748623"/>
            <a:ext cx="8522133" cy="2123289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7844" y="3871912"/>
            <a:ext cx="8522132" cy="2356507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66837" y="1152189"/>
            <a:ext cx="8522133" cy="596435"/>
          </a:xfrm>
          <a:prstGeom prst="rect">
            <a:avLst/>
          </a:prstGeom>
        </p:spPr>
      </p:pic>
      <p:sp>
        <p:nvSpPr>
          <p:cNvPr id="7" name="오각형[P] 14"/>
          <p:cNvSpPr/>
          <p:nvPr/>
        </p:nvSpPr>
        <p:spPr>
          <a:xfrm>
            <a:off x="105883" y="477758"/>
            <a:ext cx="3480280" cy="503424"/>
          </a:xfrm>
          <a:prstGeom prst="homePlate">
            <a:avLst/>
          </a:prstGeom>
          <a:solidFill>
            <a:srgbClr val="D8A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‘</a:t>
            </a:r>
            <a:r>
              <a:rPr kumimoji="1" lang="ko-KR" altLang="en-US" sz="2400" b="1" dirty="0" err="1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ㅂ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’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불규칙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(</a:t>
            </a:r>
            <a:r>
              <a:rPr lang="zh-CN" altLang="en-US" sz="2400" dirty="0"/>
              <a:t>不规则</a:t>
            </a:r>
            <a:r>
              <a:rPr lang="en-US" altLang="ko-KR" sz="2400" dirty="0" smtClean="0"/>
              <a:t>)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8" name="직각 삼각형[R] 15"/>
          <p:cNvSpPr/>
          <p:nvPr/>
        </p:nvSpPr>
        <p:spPr>
          <a:xfrm rot="10800000">
            <a:off x="116889" y="981182"/>
            <a:ext cx="172800" cy="172800"/>
          </a:xfrm>
          <a:prstGeom prst="rtTriangle">
            <a:avLst/>
          </a:prstGeom>
          <a:solidFill>
            <a:srgbClr val="854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95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4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0695" y="265251"/>
            <a:ext cx="10521278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382" y="1319805"/>
            <a:ext cx="9735904" cy="715932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3382" y="2035737"/>
            <a:ext cx="9735904" cy="3932178"/>
          </a:xfrm>
          <a:prstGeom prst="rect">
            <a:avLst/>
          </a:prstGeom>
        </p:spPr>
      </p:pic>
      <p:sp>
        <p:nvSpPr>
          <p:cNvPr id="6" name="오각형[P] 14"/>
          <p:cNvSpPr/>
          <p:nvPr/>
        </p:nvSpPr>
        <p:spPr>
          <a:xfrm>
            <a:off x="105883" y="477758"/>
            <a:ext cx="3480280" cy="503424"/>
          </a:xfrm>
          <a:prstGeom prst="homePlate">
            <a:avLst/>
          </a:prstGeom>
          <a:solidFill>
            <a:srgbClr val="D8A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‘</a:t>
            </a:r>
            <a:r>
              <a:rPr kumimoji="1" lang="ko-KR" altLang="en-US" sz="2400" b="1" dirty="0" err="1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르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’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불규칙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(</a:t>
            </a:r>
            <a:r>
              <a:rPr lang="zh-CN" altLang="en-US" sz="2400" dirty="0"/>
              <a:t>不规</a:t>
            </a:r>
            <a:r>
              <a:rPr lang="zh-CN" altLang="en-US" sz="2400" dirty="0" smtClean="0"/>
              <a:t>则</a:t>
            </a:r>
            <a:r>
              <a:rPr lang="en-US" altLang="ko-KR" sz="2400" dirty="0" smtClean="0"/>
              <a:t>)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7" name="직각 삼각형[R] 15"/>
          <p:cNvSpPr/>
          <p:nvPr/>
        </p:nvSpPr>
        <p:spPr>
          <a:xfrm rot="10800000">
            <a:off x="116889" y="981182"/>
            <a:ext cx="172800" cy="172800"/>
          </a:xfrm>
          <a:prstGeom prst="rtTriangle">
            <a:avLst/>
          </a:prstGeom>
          <a:solidFill>
            <a:srgbClr val="854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03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4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86407" y="306751"/>
            <a:ext cx="10521278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6946" y="1247265"/>
            <a:ext cx="9107167" cy="670001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6946" y="1777185"/>
            <a:ext cx="9107167" cy="3978058"/>
          </a:xfrm>
          <a:prstGeom prst="rect">
            <a:avLst/>
          </a:prstGeom>
        </p:spPr>
      </p:pic>
      <p:sp>
        <p:nvSpPr>
          <p:cNvPr id="6" name="오각형[P] 14"/>
          <p:cNvSpPr/>
          <p:nvPr/>
        </p:nvSpPr>
        <p:spPr>
          <a:xfrm>
            <a:off x="105883" y="477758"/>
            <a:ext cx="3480280" cy="503424"/>
          </a:xfrm>
          <a:prstGeom prst="homePlate">
            <a:avLst/>
          </a:prstGeom>
          <a:solidFill>
            <a:srgbClr val="D8A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‘</a:t>
            </a:r>
            <a:r>
              <a:rPr kumimoji="1" lang="ko-KR" altLang="en-US" sz="2400" b="1" dirty="0" err="1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ㅎ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’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불규칙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(</a:t>
            </a:r>
            <a:r>
              <a:rPr lang="zh-CN" altLang="en-US" sz="2400" dirty="0"/>
              <a:t>不规</a:t>
            </a:r>
            <a:r>
              <a:rPr lang="zh-CN" altLang="en-US" sz="2400" dirty="0" smtClean="0"/>
              <a:t>则</a:t>
            </a:r>
            <a:r>
              <a:rPr lang="en-US" altLang="ko-KR" sz="2400" dirty="0" smtClean="0"/>
              <a:t>)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7" name="직각 삼각형[R] 15"/>
          <p:cNvSpPr/>
          <p:nvPr/>
        </p:nvSpPr>
        <p:spPr>
          <a:xfrm rot="10800000">
            <a:off x="116889" y="981182"/>
            <a:ext cx="172800" cy="172800"/>
          </a:xfrm>
          <a:prstGeom prst="rtTriangle">
            <a:avLst/>
          </a:prstGeom>
          <a:solidFill>
            <a:srgbClr val="854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95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4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0254" y="292464"/>
            <a:ext cx="10521278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1779" y="1780228"/>
            <a:ext cx="8890909" cy="772469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1779" y="2454088"/>
            <a:ext cx="8890909" cy="2090740"/>
          </a:xfrm>
          <a:prstGeom prst="rect">
            <a:avLst/>
          </a:prstGeom>
        </p:spPr>
      </p:pic>
      <p:sp>
        <p:nvSpPr>
          <p:cNvPr id="6" name="오각형[P] 14"/>
          <p:cNvSpPr/>
          <p:nvPr/>
        </p:nvSpPr>
        <p:spPr>
          <a:xfrm>
            <a:off x="105883" y="477758"/>
            <a:ext cx="3480280" cy="503424"/>
          </a:xfrm>
          <a:prstGeom prst="homePlate">
            <a:avLst/>
          </a:prstGeom>
          <a:solidFill>
            <a:srgbClr val="D8A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‘</a:t>
            </a:r>
            <a:r>
              <a:rPr kumimoji="1" lang="ko-KR" altLang="en-US" sz="2400" b="1" dirty="0" err="1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ㅅ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’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불규칙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(</a:t>
            </a:r>
            <a:r>
              <a:rPr lang="zh-CN" altLang="en-US" sz="2400" dirty="0"/>
              <a:t>不规则</a:t>
            </a:r>
            <a:r>
              <a:rPr lang="en-US" altLang="ko-KR" sz="2400" dirty="0" smtClean="0"/>
              <a:t>)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7" name="직각 삼각형[R] 15"/>
          <p:cNvSpPr/>
          <p:nvPr/>
        </p:nvSpPr>
        <p:spPr>
          <a:xfrm rot="10800000">
            <a:off x="116889" y="981182"/>
            <a:ext cx="172800" cy="172800"/>
          </a:xfrm>
          <a:prstGeom prst="rtTriangle">
            <a:avLst/>
          </a:prstGeom>
          <a:solidFill>
            <a:srgbClr val="854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76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4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86407" y="292463"/>
            <a:ext cx="10521278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8635" y="1974951"/>
            <a:ext cx="8985396" cy="727946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8635" y="2574309"/>
            <a:ext cx="8985397" cy="2063534"/>
          </a:xfrm>
          <a:prstGeom prst="rect">
            <a:avLst/>
          </a:prstGeom>
        </p:spPr>
      </p:pic>
      <p:sp>
        <p:nvSpPr>
          <p:cNvPr id="6" name="오각형[P] 14"/>
          <p:cNvSpPr/>
          <p:nvPr/>
        </p:nvSpPr>
        <p:spPr>
          <a:xfrm>
            <a:off x="105883" y="477758"/>
            <a:ext cx="3480280" cy="503424"/>
          </a:xfrm>
          <a:prstGeom prst="homePlate">
            <a:avLst/>
          </a:prstGeom>
          <a:solidFill>
            <a:srgbClr val="D8A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‘</a:t>
            </a:r>
            <a:r>
              <a:rPr kumimoji="1" lang="ko-KR" altLang="en-US" sz="2400" b="1" dirty="0" err="1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ㄷ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’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불규칙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(</a:t>
            </a:r>
            <a:r>
              <a:rPr lang="zh-CN" altLang="en-US" sz="2400" dirty="0"/>
              <a:t>不规则</a:t>
            </a:r>
            <a:r>
              <a:rPr lang="en-US" altLang="ko-KR" sz="2400" dirty="0" smtClean="0"/>
              <a:t>)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7" name="직각 삼각형[R] 15"/>
          <p:cNvSpPr/>
          <p:nvPr/>
        </p:nvSpPr>
        <p:spPr>
          <a:xfrm rot="10800000">
            <a:off x="116889" y="981182"/>
            <a:ext cx="172800" cy="172800"/>
          </a:xfrm>
          <a:prstGeom prst="rtTriangle">
            <a:avLst/>
          </a:prstGeom>
          <a:solidFill>
            <a:srgbClr val="854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61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4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0695" y="291761"/>
            <a:ext cx="10521278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sp>
        <p:nvSpPr>
          <p:cNvPr id="5" name="오각형[P] 14"/>
          <p:cNvSpPr/>
          <p:nvPr/>
        </p:nvSpPr>
        <p:spPr>
          <a:xfrm>
            <a:off x="105883" y="477758"/>
            <a:ext cx="3480280" cy="503424"/>
          </a:xfrm>
          <a:prstGeom prst="homePlate">
            <a:avLst/>
          </a:prstGeom>
          <a:solidFill>
            <a:srgbClr val="D8A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외래어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(</a:t>
            </a:r>
            <a:r>
              <a:rPr lang="ko-KR" altLang="en-US" sz="2400" dirty="0" smtClean="0"/>
              <a:t>外来</a:t>
            </a:r>
            <a:r>
              <a:rPr lang="zh-CN" altLang="en-US" sz="2400" dirty="0" smtClean="0"/>
              <a:t>语</a:t>
            </a:r>
            <a:r>
              <a:rPr lang="en-US" altLang="ko-KR" sz="2400" dirty="0" smtClean="0"/>
              <a:t>)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7" name="직각 삼각형[R] 15"/>
          <p:cNvSpPr/>
          <p:nvPr/>
        </p:nvSpPr>
        <p:spPr>
          <a:xfrm rot="10800000">
            <a:off x="116889" y="981182"/>
            <a:ext cx="172800" cy="172800"/>
          </a:xfrm>
          <a:prstGeom prst="rtTriangle">
            <a:avLst/>
          </a:prstGeom>
          <a:solidFill>
            <a:srgbClr val="854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5568" r="26402" b="61224"/>
          <a:stretch/>
        </p:blipFill>
        <p:spPr>
          <a:xfrm>
            <a:off x="5626656" y="1094336"/>
            <a:ext cx="4123842" cy="518518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53" t="16305" r="63883" b="61302"/>
          <a:stretch/>
        </p:blipFill>
        <p:spPr>
          <a:xfrm>
            <a:off x="1207158" y="1256013"/>
            <a:ext cx="3448817" cy="4995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05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3934</TotalTime>
  <Words>2024</Words>
  <Application>Microsoft Office PowerPoint</Application>
  <PresentationFormat>사용자 지정</PresentationFormat>
  <Paragraphs>103</Paragraphs>
  <Slides>14</Slides>
  <Notes>14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カナタKOREAN初級</dc:title>
  <dc:creator>최윤하(컴퓨터공학과)</dc:creator>
  <cp:lastModifiedBy>samsung</cp:lastModifiedBy>
  <cp:revision>153</cp:revision>
  <dcterms:created xsi:type="dcterms:W3CDTF">2020-05-19T12:30:34Z</dcterms:created>
  <dcterms:modified xsi:type="dcterms:W3CDTF">2020-11-06T04:46:56Z</dcterms:modified>
</cp:coreProperties>
</file>