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29" r:id="rId2"/>
    <p:sldId id="337" r:id="rId3"/>
    <p:sldId id="336" r:id="rId4"/>
    <p:sldId id="335" r:id="rId5"/>
    <p:sldId id="333" r:id="rId6"/>
    <p:sldId id="338" r:id="rId7"/>
    <p:sldId id="339" r:id="rId8"/>
    <p:sldId id="334" r:id="rId9"/>
    <p:sldId id="342" r:id="rId10"/>
    <p:sldId id="341" r:id="rId11"/>
    <p:sldId id="343" r:id="rId12"/>
    <p:sldId id="344" r:id="rId13"/>
    <p:sldId id="345" r:id="rId14"/>
    <p:sldId id="346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BE34B"/>
    <a:srgbClr val="FFCF37"/>
    <a:srgbClr val="6E254B"/>
    <a:srgbClr val="CA7D88"/>
    <a:srgbClr val="F7FFCD"/>
    <a:srgbClr val="5E595D"/>
    <a:srgbClr val="EB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0"/>
    <p:restoredTop sz="94615"/>
  </p:normalViewPr>
  <p:slideViewPr>
    <p:cSldViewPr snapToGrid="0" snapToObjects="1">
      <p:cViewPr varScale="1">
        <p:scale>
          <a:sx n="67" d="100"/>
          <a:sy n="67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07A56-88A1-0943-A187-AB6749CA1BB5}" type="datetimeFigureOut">
              <a:rPr kumimoji="1" lang="ko-KR" altLang="en-US" smtClean="0"/>
              <a:t>2020-09-26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910D9-7DC7-884E-A93E-827E6B71C3C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3989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72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6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51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7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5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3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8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79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69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6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3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0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2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0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4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9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7258" y="291918"/>
            <a:ext cx="8192185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70" y="1007402"/>
            <a:ext cx="5330657" cy="307956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C4A31BE-766E-43E4-B9FD-025417F31CAB}"/>
              </a:ext>
            </a:extLst>
          </p:cNvPr>
          <p:cNvSpPr/>
          <p:nvPr/>
        </p:nvSpPr>
        <p:spPr>
          <a:xfrm>
            <a:off x="2107458" y="4692513"/>
            <a:ext cx="4522679" cy="1119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7A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학습콘텐츠</a:t>
            </a:r>
            <a:r>
              <a:rPr kumimoji="1"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3200" dirty="0">
                <a:solidFill>
                  <a:schemeClr val="accent4">
                    <a:lumMod val="75000"/>
                  </a:schemeClr>
                </a:solidFill>
              </a:rPr>
              <a:t>学習資料</a:t>
            </a:r>
            <a:r>
              <a:rPr kumimoji="1"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  <a:endParaRPr kumimoji="1" lang="ko-KR" altLang="en-US" sz="3200" b="1" dirty="0">
              <a:solidFill>
                <a:schemeClr val="accent4">
                  <a:lumMod val="75000"/>
                </a:schemeClr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3964224" y="3060619"/>
            <a:ext cx="943200" cy="943200"/>
          </a:xfrm>
          <a:prstGeom prst="ellipse">
            <a:avLst/>
          </a:prstGeom>
          <a:solidFill>
            <a:srgbClr val="EA4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6000" b="1" dirty="0">
                <a:solidFill>
                  <a:prstClr val="white"/>
                </a:solidFill>
              </a:rPr>
              <a:t>2</a:t>
            </a:r>
            <a:endParaRPr kumimoji="1" lang="ko-KR" altLang="en-US" sz="6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/>
          <a:srcRect l="5030" t="48026" r="65414" b="8715"/>
          <a:stretch/>
        </p:blipFill>
        <p:spPr>
          <a:xfrm>
            <a:off x="982190" y="1152189"/>
            <a:ext cx="3491856" cy="5127583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/>
              <a:t>外来語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/>
          <a:srcRect l="51585" t="48026" r="14210" b="8710"/>
          <a:stretch/>
        </p:blipFill>
        <p:spPr>
          <a:xfrm>
            <a:off x="5304158" y="1196845"/>
            <a:ext cx="4011291" cy="509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269806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ko-KR" altLang="en-US" sz="2400" dirty="0" smtClean="0"/>
              <a:t>発音規則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97882" y="1523578"/>
            <a:ext cx="8866909" cy="114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ja-JP" altLang="en-US" sz="2400" dirty="0" smtClean="0">
                <a:solidFill>
                  <a:prstClr val="black"/>
                </a:solidFill>
              </a:rPr>
              <a:t>無</a:t>
            </a:r>
            <a:r>
              <a:rPr lang="ja-JP" altLang="en-US" sz="2400" dirty="0">
                <a:solidFill>
                  <a:prstClr val="black"/>
                </a:solidFill>
              </a:rPr>
              <a:t>声音「ㄱ」「ㄷ」「ㅂ」「ㅈ」の後ろに「ㅎ」が来</a:t>
            </a:r>
            <a:r>
              <a:rPr lang="ja-JP" altLang="en-US" sz="2400" dirty="0" smtClean="0">
                <a:solidFill>
                  <a:prstClr val="black"/>
                </a:solidFill>
              </a:rPr>
              <a:t>ると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ㅋ」「ㅌ」「ㅍ」「ㅊ」と</a:t>
            </a:r>
            <a:r>
              <a:rPr lang="ja-JP" altLang="en-US" sz="2400" dirty="0" smtClean="0">
                <a:solidFill>
                  <a:prstClr val="black"/>
                </a:solidFill>
              </a:rPr>
              <a:t>して</a:t>
            </a:r>
            <a:r>
              <a:rPr lang="ja-JP" altLang="en-US" sz="2400" dirty="0">
                <a:solidFill>
                  <a:prstClr val="black"/>
                </a:solidFill>
              </a:rPr>
              <a:t>発音される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971592" y="3207184"/>
            <a:ext cx="9319491" cy="21855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77418" y="3492050"/>
            <a:ext cx="899621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좋고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조코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빨갛다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빨가타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>
                <a:solidFill>
                  <a:prstClr val="black"/>
                </a:solidFill>
              </a:rPr>
              <a:t>파랗지만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파라치만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어떻게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어떠케</a:t>
            </a:r>
            <a:r>
              <a:rPr lang="en-US" altLang="ko-KR" sz="2200" dirty="0" smtClean="0">
                <a:solidFill>
                  <a:prstClr val="black"/>
                </a:solidFill>
              </a:rPr>
              <a:t>]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많지요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만치요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국화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구콰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백화점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배콰점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</a:t>
            </a:r>
            <a:r>
              <a:rPr lang="ko-KR" altLang="en-US" sz="2200" dirty="0" smtClean="0">
                <a:solidFill>
                  <a:prstClr val="black"/>
                </a:solidFill>
              </a:rPr>
              <a:t>복잡한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복짜판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깨끗하다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깨 하다 → </a:t>
            </a:r>
            <a:r>
              <a:rPr lang="ko-KR" altLang="en-US" sz="2200" dirty="0" err="1">
                <a:solidFill>
                  <a:prstClr val="black"/>
                </a:solidFill>
              </a:rPr>
              <a:t>깨끄타다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38" y="606050"/>
            <a:ext cx="3400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ㅎ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ja-JP" altLang="en-US" sz="2400" b="1" dirty="0" smtClean="0">
                <a:solidFill>
                  <a:srgbClr val="C00000"/>
                </a:solidFill>
                <a:latin typeface="Apple SD Gothic Neo SemiBold"/>
              </a:rPr>
              <a:t>の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発音</a:t>
            </a:r>
            <a:endParaRPr lang="ko-KR" altLang="en-US" sz="2400" b="1" dirty="0">
              <a:solidFill>
                <a:srgbClr val="C00000"/>
              </a:solidFill>
              <a:latin typeface="Apple SD Gothic Neo SemiBold"/>
              <a:ea typeface="Apple SD Gothic Ne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24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269806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97884" y="1067582"/>
            <a:ext cx="8866909" cy="1144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ja-JP" altLang="en-US" sz="2400" dirty="0">
                <a:solidFill>
                  <a:prstClr val="black"/>
                </a:solidFill>
              </a:rPr>
              <a:t>パッチム「ㅎ」の後ろに母音が来るとリエゾンしないので</a:t>
            </a:r>
            <a:r>
              <a:rPr lang="ja-JP" altLang="en-US" sz="2400" dirty="0" smtClean="0">
                <a:solidFill>
                  <a:prstClr val="black"/>
                </a:solidFill>
              </a:rPr>
              <a:t>、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  </a:t>
            </a:r>
            <a:r>
              <a:rPr lang="ja-JP" altLang="en-US" sz="2400" dirty="0" smtClean="0">
                <a:solidFill>
                  <a:prstClr val="black"/>
                </a:solidFill>
              </a:rPr>
              <a:t> 音が出ない。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774159" y="2330833"/>
            <a:ext cx="8105410" cy="11445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227526" y="2298206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solidFill>
                  <a:prstClr val="black"/>
                </a:solidFill>
              </a:rPr>
              <a:t>좋은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조은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많이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smtClean="0">
                <a:solidFill>
                  <a:prstClr val="black"/>
                </a:solidFill>
              </a:rPr>
              <a:t>만이 → 마니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괜찮아요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괜찬아요</a:t>
            </a:r>
            <a:r>
              <a:rPr lang="ko-KR" altLang="en-US" sz="2200" dirty="0" smtClean="0">
                <a:solidFill>
                  <a:prstClr val="black"/>
                </a:solidFill>
              </a:rPr>
              <a:t> → 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괜차나요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놓으세요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노으세요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82961" y="3885334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(3)</a:t>
            </a:r>
            <a:r>
              <a:rPr lang="ja-JP" altLang="en-US" sz="2400" dirty="0">
                <a:solidFill>
                  <a:prstClr val="black"/>
                </a:solidFill>
              </a:rPr>
              <a:t> 「ㅎ」は有声音の間では音が弱くなる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774159" y="4775691"/>
            <a:ext cx="8105410" cy="1125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229088" y="4775691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지하철             대학교          전화            은행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피곤하다          말하다          열심히         영화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2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ko-KR" altLang="en-US" sz="2400" dirty="0" smtClean="0"/>
              <a:t>発音規則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412960" y="517775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ㅎ</a:t>
            </a:r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ja-JP" altLang="en-US" sz="2400" b="1" dirty="0">
                <a:solidFill>
                  <a:srgbClr val="C00000"/>
                </a:solidFill>
                <a:latin typeface="Apple SD Gothic Neo SemiBold"/>
              </a:rPr>
              <a:t>の</a:t>
            </a:r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発音</a:t>
            </a:r>
          </a:p>
        </p:txBody>
      </p:sp>
    </p:spTree>
    <p:extLst>
      <p:ext uri="{BB962C8B-B14F-4D97-AF65-F5344CB8AC3E}">
        <p14:creationId xmlns:p14="http://schemas.microsoft.com/office/powerpoint/2010/main" val="13919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302057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smtClean="0">
                <a:solidFill>
                  <a:prstClr val="white"/>
                </a:solidFill>
              </a:rPr>
              <a:t>(1) </a:t>
            </a:r>
            <a:r>
              <a:rPr kumimoji="1" lang="ja-JP" altLang="en-US" smtClean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smtClean="0">
                <a:solidFill>
                  <a:prstClr val="white"/>
                </a:solidFill>
              </a:rPr>
              <a:t>2. </a:t>
            </a:r>
            <a:r>
              <a:rPr kumimoji="1" lang="ja-JP" altLang="en-US" smtClean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작년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장년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박물관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방물관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받는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반는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뒷문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뒨문</a:t>
            </a:r>
            <a:r>
              <a:rPr kumimoji="1" lang="en-US" altLang="ja-JP" smtClean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갑니다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감니다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안녕하십니까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안녕하심니까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앞문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암문</a:t>
            </a:r>
            <a:r>
              <a:rPr kumimoji="1" lang="en-US" altLang="ja-JP" smtClean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213513" y="1639282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ㄹ」は「ㄹ」と「ㄴ」以外の子音の後ろに来る</a:t>
            </a:r>
            <a:r>
              <a:rPr lang="ja-JP" altLang="en-US" sz="2400" dirty="0" smtClean="0">
                <a:solidFill>
                  <a:prstClr val="black"/>
                </a:solidFill>
              </a:rPr>
              <a:t>と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 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ㄴ」と発音され</a:t>
            </a:r>
            <a:r>
              <a:rPr lang="ja-JP" altLang="en-US" sz="2400" dirty="0" smtClean="0">
                <a:solidFill>
                  <a:prstClr val="black"/>
                </a:solidFill>
              </a:rPr>
              <a:t>る。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500408" y="3438593"/>
            <a:ext cx="8518492" cy="2179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16151" y="3423304"/>
            <a:ext cx="82870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속리산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속니산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송니산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</a:t>
            </a:r>
            <a:r>
              <a:rPr lang="ko-KR" altLang="en-US" sz="2200" dirty="0">
                <a:solidFill>
                  <a:prstClr val="black"/>
                </a:solidFill>
              </a:rPr>
              <a:t>독립문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독님문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동님문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정류장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정뉴장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대통령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대통녕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정리하다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정니하다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심리학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심니학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음료수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음뇨수</a:t>
            </a:r>
            <a:r>
              <a:rPr lang="en-US" altLang="ko-KR" sz="2200" dirty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ko-KR" altLang="en-US" sz="2400" dirty="0" smtClean="0"/>
              <a:t>発音規則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27248" y="560639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ㄹ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ja-JP" altLang="en-US" sz="2400" b="1" dirty="0">
                <a:solidFill>
                  <a:srgbClr val="C00000"/>
                </a:solidFill>
                <a:latin typeface="Apple SD Gothic Neo SemiBold"/>
              </a:rPr>
              <a:t>の</a:t>
            </a:r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発音</a:t>
            </a:r>
          </a:p>
        </p:txBody>
      </p:sp>
    </p:spTree>
    <p:extLst>
      <p:ext uri="{BB962C8B-B14F-4D97-AF65-F5344CB8AC3E}">
        <p14:creationId xmlns:p14="http://schemas.microsoft.com/office/powerpoint/2010/main" val="17195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58635" y="24245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40195" y="1085651"/>
            <a:ext cx="8866909" cy="5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ja-JP" altLang="en-US" sz="2400" dirty="0">
                <a:solidFill>
                  <a:prstClr val="black"/>
                </a:solidFill>
              </a:rPr>
              <a:t>「ㄹ」と「ㄴ」が続いている場合「ㄹ</a:t>
            </a:r>
            <a:r>
              <a:rPr lang="en-US" altLang="ja-JP" sz="2400" dirty="0">
                <a:solidFill>
                  <a:prstClr val="black"/>
                </a:solidFill>
              </a:rPr>
              <a:t>, </a:t>
            </a:r>
            <a:r>
              <a:rPr lang="ja-JP" altLang="en-US" sz="2400" dirty="0">
                <a:solidFill>
                  <a:prstClr val="black"/>
                </a:solidFill>
              </a:rPr>
              <a:t>ㄹ」と発音される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22727" y="1913994"/>
            <a:ext cx="7301847" cy="1161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349741" y="1973586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난로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날로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연락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열락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전라도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절라도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설날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설랄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한라산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할라산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40194" y="3257246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dirty="0">
                <a:solidFill>
                  <a:prstClr val="black"/>
                </a:solidFill>
              </a:rPr>
              <a:t>3) </a:t>
            </a:r>
            <a:r>
              <a:rPr lang="ja-JP" altLang="en-US" sz="2400" dirty="0">
                <a:solidFill>
                  <a:prstClr val="black"/>
                </a:solidFill>
              </a:rPr>
              <a:t>連体形「</a:t>
            </a:r>
            <a:r>
              <a:rPr lang="en-US" altLang="ja-JP" sz="2400" dirty="0">
                <a:solidFill>
                  <a:prstClr val="black"/>
                </a:solidFill>
              </a:rPr>
              <a:t>-(</a:t>
            </a:r>
            <a:r>
              <a:rPr lang="ja-JP" altLang="en-US" sz="2400" dirty="0">
                <a:solidFill>
                  <a:prstClr val="black"/>
                </a:solidFill>
              </a:rPr>
              <a:t>으</a:t>
            </a:r>
            <a:r>
              <a:rPr lang="en-US" altLang="ja-JP" sz="2400" dirty="0">
                <a:solidFill>
                  <a:prstClr val="black"/>
                </a:solidFill>
              </a:rPr>
              <a:t>)</a:t>
            </a:r>
            <a:r>
              <a:rPr lang="ja-JP" altLang="en-US" sz="2400" dirty="0">
                <a:solidFill>
                  <a:prstClr val="black"/>
                </a:solidFill>
              </a:rPr>
              <a:t>ㄹ」の後ろに続く場合「ㄱ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ㄷ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ㅂ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ㅅ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ㅈ」</a:t>
            </a:r>
            <a:r>
              <a:rPr lang="ja-JP" altLang="en-US" sz="2400" dirty="0" smtClean="0">
                <a:solidFill>
                  <a:prstClr val="black"/>
                </a:solidFill>
              </a:rPr>
              <a:t>は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</a:t>
            </a:r>
            <a:r>
              <a:rPr lang="ja-JP" altLang="en-US" sz="2400" dirty="0" smtClean="0">
                <a:solidFill>
                  <a:prstClr val="black"/>
                </a:solidFill>
              </a:rPr>
              <a:t> </a:t>
            </a:r>
            <a:r>
              <a:rPr lang="ja-JP" altLang="en-US" sz="2400" dirty="0">
                <a:solidFill>
                  <a:prstClr val="black"/>
                </a:solidFill>
              </a:rPr>
              <a:t>濃音として発音される。</a:t>
            </a:r>
            <a:r>
              <a:rPr lang="en-US" altLang="ja-JP" sz="2400" dirty="0" smtClean="0">
                <a:solidFill>
                  <a:prstClr val="black"/>
                </a:solidFill>
              </a:rPr>
              <a:t> 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922727" y="4481408"/>
            <a:ext cx="7368636" cy="17900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48178" y="4576592"/>
            <a:ext cx="6648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곳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꼿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물건을 </a:t>
            </a:r>
            <a:r>
              <a:rPr lang="ko-KR" altLang="en-US" sz="2200" dirty="0">
                <a:solidFill>
                  <a:prstClr val="black"/>
                </a:solidFill>
              </a:rPr>
              <a:t>살 돈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살 </a:t>
            </a:r>
            <a:r>
              <a:rPr lang="ko-KR" altLang="en-US" sz="2200" dirty="0" err="1">
                <a:solidFill>
                  <a:prstClr val="black"/>
                </a:solidFill>
              </a:rPr>
              <a:t>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만날 </a:t>
            </a:r>
            <a:r>
              <a:rPr lang="ko-KR" altLang="en-US" sz="2200" dirty="0">
                <a:solidFill>
                  <a:prstClr val="black"/>
                </a:solidFill>
              </a:rPr>
              <a:t>사람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만날 </a:t>
            </a:r>
            <a:r>
              <a:rPr lang="ko-KR" altLang="en-US" sz="2200" dirty="0" err="1">
                <a:solidFill>
                  <a:prstClr val="black"/>
                </a:solidFill>
              </a:rPr>
              <a:t>싸람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거예요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꺼예요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만들 </a:t>
            </a:r>
            <a:r>
              <a:rPr lang="ko-KR" altLang="en-US" sz="2200" dirty="0">
                <a:solidFill>
                  <a:prstClr val="black"/>
                </a:solidFill>
              </a:rPr>
              <a:t>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만들 쑤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>
                <a:solidFill>
                  <a:prstClr val="black"/>
                </a:solidFill>
              </a:rPr>
              <a:t>있어요 </a:t>
            </a:r>
            <a:r>
              <a:rPr lang="ko-KR" altLang="en-US" sz="2200" dirty="0" smtClean="0">
                <a:solidFill>
                  <a:prstClr val="black"/>
                </a:solidFill>
              </a:rPr>
              <a:t>      할 </a:t>
            </a:r>
            <a:r>
              <a:rPr lang="ko-KR" altLang="en-US" sz="2200" dirty="0">
                <a:solidFill>
                  <a:prstClr val="black"/>
                </a:solidFill>
              </a:rPr>
              <a:t>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 smtClean="0">
                <a:solidFill>
                  <a:prstClr val="black"/>
                </a:solidFill>
              </a:rPr>
              <a:t>알아요</a:t>
            </a:r>
            <a:r>
              <a:rPr lang="en-US" altLang="ko-KR" sz="2200" dirty="0">
                <a:solidFill>
                  <a:prstClr val="black"/>
                </a:solidFill>
              </a:rPr>
              <a:t> </a:t>
            </a:r>
            <a:r>
              <a:rPr lang="en-US" altLang="ko-KR" sz="2200" dirty="0" smtClean="0">
                <a:solidFill>
                  <a:prstClr val="black"/>
                </a:solidFill>
              </a:rPr>
              <a:t>] 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6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ko-KR" altLang="en-US" sz="2400" dirty="0" smtClean="0"/>
              <a:t>発音規則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412960" y="517775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ㄹ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ja-JP" altLang="en-US" sz="2400" b="1" dirty="0">
                <a:solidFill>
                  <a:srgbClr val="C00000"/>
                </a:solidFill>
                <a:latin typeface="Apple SD Gothic Neo SemiBold"/>
              </a:rPr>
              <a:t>の</a:t>
            </a:r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発音</a:t>
            </a:r>
          </a:p>
        </p:txBody>
      </p:sp>
    </p:spTree>
    <p:extLst>
      <p:ext uri="{BB962C8B-B14F-4D97-AF65-F5344CB8AC3E}">
        <p14:creationId xmlns:p14="http://schemas.microsoft.com/office/powerpoint/2010/main" val="25797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 err="1" smtClean="0">
                <a:solidFill>
                  <a:prstClr val="white"/>
                </a:solidFill>
              </a:rPr>
              <a:t>ㅇ북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44" y="1152188"/>
            <a:ext cx="9290389" cy="5034299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으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6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820" y="1577697"/>
            <a:ext cx="8531680" cy="497000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820" y="1048629"/>
            <a:ext cx="8531680" cy="607141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ㄹ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837" y="1748623"/>
            <a:ext cx="8522133" cy="212328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844" y="3871912"/>
            <a:ext cx="8522132" cy="235650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837" y="1152189"/>
            <a:ext cx="8522133" cy="596435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ㅂ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652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382" y="1319805"/>
            <a:ext cx="9735904" cy="71593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382" y="2035737"/>
            <a:ext cx="9735904" cy="393217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46" y="1247265"/>
            <a:ext cx="9107167" cy="67000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46" y="1777185"/>
            <a:ext cx="9107167" cy="397805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ㅎ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254" y="29246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779" y="1780228"/>
            <a:ext cx="8890909" cy="77246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779" y="2454088"/>
            <a:ext cx="8890909" cy="2090740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ㅅ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292463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635" y="1974951"/>
            <a:ext cx="8985396" cy="72794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635" y="2574309"/>
            <a:ext cx="8985397" cy="2063534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ㄷ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err="1" smtClean="0"/>
              <a:t>不規則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9176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/>
          <a:srcRect l="4577" t="9426" r="63207" b="52015"/>
          <a:stretch/>
        </p:blipFill>
        <p:spPr>
          <a:xfrm>
            <a:off x="997517" y="1184221"/>
            <a:ext cx="4286485" cy="5036697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/>
              <a:t>外来語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/>
          <a:srcRect l="49887" t="10149" r="18848" b="52339"/>
          <a:stretch/>
        </p:blipFill>
        <p:spPr>
          <a:xfrm>
            <a:off x="5381408" y="1259174"/>
            <a:ext cx="4212253" cy="496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2045</Words>
  <Application>Microsoft Office PowerPoint</Application>
  <PresentationFormat>와이드스크린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Apple SD Gothic Neo SemiBold</vt:lpstr>
      <vt:lpstr>Yu 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カナタKOREAN初級</dc:title>
  <dc:creator>최윤하(컴퓨터공학과)</dc:creator>
  <cp:lastModifiedBy>user</cp:lastModifiedBy>
  <cp:revision>140</cp:revision>
  <dcterms:created xsi:type="dcterms:W3CDTF">2020-05-19T12:30:34Z</dcterms:created>
  <dcterms:modified xsi:type="dcterms:W3CDTF">2020-09-26T02:45:05Z</dcterms:modified>
</cp:coreProperties>
</file>